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8"/>
  </p:notesMasterIdLst>
  <p:handoutMasterIdLst>
    <p:handoutMasterId r:id="rId59"/>
  </p:handoutMasterIdLst>
  <p:sldIdLst>
    <p:sldId id="1161" r:id="rId5"/>
    <p:sldId id="1313" r:id="rId6"/>
    <p:sldId id="1372" r:id="rId7"/>
    <p:sldId id="1420" r:id="rId8"/>
    <p:sldId id="1431" r:id="rId9"/>
    <p:sldId id="1432" r:id="rId10"/>
    <p:sldId id="1434" r:id="rId11"/>
    <p:sldId id="1433" r:id="rId12"/>
    <p:sldId id="1435" r:id="rId13"/>
    <p:sldId id="1436" r:id="rId14"/>
    <p:sldId id="1438" r:id="rId15"/>
    <p:sldId id="1437" r:id="rId16"/>
    <p:sldId id="1441" r:id="rId17"/>
    <p:sldId id="1439" r:id="rId18"/>
    <p:sldId id="1442" r:id="rId19"/>
    <p:sldId id="1448" r:id="rId20"/>
    <p:sldId id="1462" r:id="rId21"/>
    <p:sldId id="1463" r:id="rId22"/>
    <p:sldId id="1464" r:id="rId23"/>
    <p:sldId id="1465" r:id="rId24"/>
    <p:sldId id="1454" r:id="rId25"/>
    <p:sldId id="1449" r:id="rId26"/>
    <p:sldId id="1450" r:id="rId27"/>
    <p:sldId id="1451" r:id="rId28"/>
    <p:sldId id="1452" r:id="rId29"/>
    <p:sldId id="1455" r:id="rId30"/>
    <p:sldId id="1456" r:id="rId31"/>
    <p:sldId id="1457" r:id="rId32"/>
    <p:sldId id="1380" r:id="rId33"/>
    <p:sldId id="1379" r:id="rId34"/>
    <p:sldId id="1460" r:id="rId35"/>
    <p:sldId id="1378" r:id="rId36"/>
    <p:sldId id="1383" r:id="rId37"/>
    <p:sldId id="1466" r:id="rId38"/>
    <p:sldId id="1467" r:id="rId39"/>
    <p:sldId id="1468" r:id="rId40"/>
    <p:sldId id="1461" r:id="rId41"/>
    <p:sldId id="1419" r:id="rId42"/>
    <p:sldId id="1386" r:id="rId43"/>
    <p:sldId id="1421" r:id="rId44"/>
    <p:sldId id="1424" r:id="rId45"/>
    <p:sldId id="1423" r:id="rId46"/>
    <p:sldId id="1422" r:id="rId47"/>
    <p:sldId id="1425" r:id="rId48"/>
    <p:sldId id="1426" r:id="rId49"/>
    <p:sldId id="1427" r:id="rId50"/>
    <p:sldId id="1428" r:id="rId51"/>
    <p:sldId id="1429" r:id="rId52"/>
    <p:sldId id="1469" r:id="rId53"/>
    <p:sldId id="1470" r:id="rId54"/>
    <p:sldId id="1471" r:id="rId55"/>
    <p:sldId id="1472" r:id="rId56"/>
    <p:sldId id="1164" r:id="rId5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 userDrawn="1">
          <p15:clr>
            <a:srgbClr val="A4A3A4"/>
          </p15:clr>
        </p15:guide>
        <p15:guide id="2" orient="horz" pos="3084" userDrawn="1">
          <p15:clr>
            <a:srgbClr val="A4A3A4"/>
          </p15:clr>
        </p15:guide>
        <p15:guide id="3" pos="5616">
          <p15:clr>
            <a:srgbClr val="A4A3A4"/>
          </p15:clr>
        </p15:guide>
        <p15:guide id="5" pos="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291C"/>
    <a:srgbClr val="FFD100"/>
    <a:srgbClr val="FFFFFF"/>
    <a:srgbClr val="D9D9D9"/>
    <a:srgbClr val="888B8D"/>
    <a:srgbClr val="898989"/>
    <a:srgbClr val="C8C9C7"/>
    <a:srgbClr val="000000"/>
    <a:srgbClr val="9B945F"/>
    <a:srgbClr val="4298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FEE06-166B-4340-98A0-B5E95884E084}" v="4" dt="2023-04-25T15:28:43.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86420" autoAdjust="0"/>
  </p:normalViewPr>
  <p:slideViewPr>
    <p:cSldViewPr snapToGrid="0" showGuides="1">
      <p:cViewPr varScale="1">
        <p:scale>
          <a:sx n="75" d="100"/>
          <a:sy n="75" d="100"/>
        </p:scale>
        <p:origin x="1216" y="36"/>
      </p:cViewPr>
      <p:guideLst>
        <p:guide orient="horz" pos="156"/>
        <p:guide orient="horz" pos="3084"/>
        <p:guide pos="5616"/>
        <p:guide pos="144"/>
      </p:guideLst>
    </p:cSldViewPr>
  </p:slideViewPr>
  <p:outlineViewPr>
    <p:cViewPr>
      <p:scale>
        <a:sx n="33" d="100"/>
        <a:sy n="33" d="100"/>
      </p:scale>
      <p:origin x="0" y="-7296"/>
    </p:cViewPr>
  </p:outlineViewPr>
  <p:notesTextViewPr>
    <p:cViewPr>
      <p:scale>
        <a:sx n="100" d="100"/>
        <a:sy n="100" d="100"/>
      </p:scale>
      <p:origin x="0" y="0"/>
    </p:cViewPr>
  </p:notesTextViewPr>
  <p:sorterViewPr>
    <p:cViewPr varScale="1">
      <p:scale>
        <a:sx n="1" d="1"/>
        <a:sy n="1" d="1"/>
      </p:scale>
      <p:origin x="0" y="-6256"/>
    </p:cViewPr>
  </p:sorterViewPr>
  <p:notesViewPr>
    <p:cSldViewPr snapToGrid="0">
      <p:cViewPr varScale="1">
        <p:scale>
          <a:sx n="79" d="100"/>
          <a:sy n="79" d="100"/>
        </p:scale>
        <p:origin x="39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ED87D-C013-48F4-B5C2-F0B0A3B6BCE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5D330D-408F-48F1-8642-F064575A866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6B8D408-D918-44CA-907D-E9B0C387A594}" type="datetimeFigureOut">
              <a:rPr lang="en-US" smtClean="0"/>
              <a:t>9/24/2024</a:t>
            </a:fld>
            <a:endParaRPr lang="en-US"/>
          </a:p>
        </p:txBody>
      </p:sp>
      <p:sp>
        <p:nvSpPr>
          <p:cNvPr id="4" name="Footer Placeholder 3">
            <a:extLst>
              <a:ext uri="{FF2B5EF4-FFF2-40B4-BE49-F238E27FC236}">
                <a16:creationId xmlns:a16="http://schemas.microsoft.com/office/drawing/2014/main" id="{C45E4FA3-F1BA-4EF8-8D91-3EA67C1BE5E0}"/>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269F69-1667-429A-BA27-15993EC11F3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9A0C28F-51A7-4A6B-8963-168DF8369EA1}" type="slidenum">
              <a:rPr lang="en-US" smtClean="0"/>
              <a:t>‹#›</a:t>
            </a:fld>
            <a:endParaRPr lang="en-US"/>
          </a:p>
        </p:txBody>
      </p:sp>
    </p:spTree>
    <p:extLst>
      <p:ext uri="{BB962C8B-B14F-4D97-AF65-F5344CB8AC3E}">
        <p14:creationId xmlns:p14="http://schemas.microsoft.com/office/powerpoint/2010/main" val="18142870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96D2BF0-B172-471B-8ECF-3FFFA002D1C0}" type="datetimeFigureOut">
              <a:rPr lang="en-US" smtClean="0"/>
              <a:pPr/>
              <a:t>9/24/2024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06400" y="4415790"/>
            <a:ext cx="6197600" cy="4329768"/>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745558"/>
            <a:ext cx="5978769" cy="466433"/>
          </a:xfrm>
          <a:prstGeom prst="rect">
            <a:avLst/>
          </a:prstGeom>
        </p:spPr>
        <p:txBody>
          <a:bodyPr vert="horz" lIns="93177" tIns="46589" rIns="93177" bIns="46589" rtlCol="0" anchor="b"/>
          <a:lstStyle>
            <a:lvl1pPr marL="0" indent="338138" algn="l">
              <a:defRPr sz="1200"/>
            </a:lvl1pPr>
          </a:lstStyle>
          <a:p>
            <a:endParaRPr lang="en-US" dirty="0"/>
          </a:p>
        </p:txBody>
      </p:sp>
      <p:sp>
        <p:nvSpPr>
          <p:cNvPr id="7" name="Slide Number Placeholder 6"/>
          <p:cNvSpPr>
            <a:spLocks noGrp="1"/>
          </p:cNvSpPr>
          <p:nvPr>
            <p:ph type="sldNum" sz="quarter" idx="5"/>
          </p:nvPr>
        </p:nvSpPr>
        <p:spPr>
          <a:xfrm>
            <a:off x="6309360" y="8745559"/>
            <a:ext cx="699418" cy="464820"/>
          </a:xfrm>
          <a:prstGeom prst="rect">
            <a:avLst/>
          </a:prstGeom>
        </p:spPr>
        <p:txBody>
          <a:bodyPr vert="horz" lIns="93177" tIns="46589" rIns="93177" bIns="46589" rtlCol="0" anchor="b"/>
          <a:lstStyle>
            <a:lvl1pPr algn="r">
              <a:defRPr sz="1200"/>
            </a:lvl1pPr>
          </a:lstStyle>
          <a:p>
            <a:fld id="{BFCEBA49-CB2F-478D-AC31-3C5B2A5FA809}" type="slidenum">
              <a:rPr lang="en-US" smtClean="0"/>
              <a:pPr/>
              <a:t>‹#›</a:t>
            </a:fld>
            <a:endParaRPr lang="en-US"/>
          </a:p>
        </p:txBody>
      </p:sp>
    </p:spTree>
    <p:extLst>
      <p:ext uri="{BB962C8B-B14F-4D97-AF65-F5344CB8AC3E}">
        <p14:creationId xmlns:p14="http://schemas.microsoft.com/office/powerpoint/2010/main" val="4091327399"/>
      </p:ext>
    </p:extLst>
  </p:cSld>
  <p:clrMap bg1="lt1" tx1="dk1" bg2="lt2" tx2="dk2" accent1="accent1" accent2="accent2" accent3="accent3" accent4="accent4" accent5="accent5" accent6="accent6" hlink="hlink" folHlink="folHlink"/>
  <p:hf hdr="0" dt="0"/>
  <p:notesStyle>
    <a:lvl1pPr marL="1714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EBA49-CB2F-478D-AC31-3C5B2A5FA809}" type="slidenum">
              <a:rPr lang="en-US" smtClean="0"/>
              <a:pPr/>
              <a:t>3</a:t>
            </a:fld>
            <a:endParaRPr lang="en-US"/>
          </a:p>
        </p:txBody>
      </p:sp>
      <p:sp>
        <p:nvSpPr>
          <p:cNvPr id="5" name="Footer Placeholder 4">
            <a:extLst>
              <a:ext uri="{FF2B5EF4-FFF2-40B4-BE49-F238E27FC236}">
                <a16:creationId xmlns:a16="http://schemas.microsoft.com/office/drawing/2014/main" id="{AD516FA6-A6C3-47FC-9EAE-0E819AF324C1}"/>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2349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CN" altLang="en-US" sz="1200" dirty="0"/>
              <a:t>基于</a:t>
            </a:r>
            <a:r>
              <a:rPr lang="en-US" altLang="zh-CN" sz="1200" dirty="0"/>
              <a:t>Some </a:t>
            </a:r>
            <a:r>
              <a:rPr lang="en-US" altLang="zh-CN" sz="1200" dirty="0" err="1"/>
              <a:t>ip</a:t>
            </a:r>
            <a:r>
              <a:rPr lang="zh-CN" altLang="en-US" sz="1200" dirty="0"/>
              <a:t>通信电器架构中，</a:t>
            </a:r>
            <a:r>
              <a:rPr lang="zh-CN" altLang="en-US" sz="1200" b="1" dirty="0">
                <a:solidFill>
                  <a:srgbClr val="0070C0"/>
                </a:solidFill>
              </a:rPr>
              <a:t>一个特定的功能将被抽象成“服务”</a:t>
            </a:r>
            <a:r>
              <a:rPr lang="zh-CN" altLang="en-US" sz="1200" dirty="0"/>
              <a:t>，这服务中可以有多种</a:t>
            </a:r>
            <a:r>
              <a:rPr lang="zh-CN" altLang="en-US" sz="1200" b="1" dirty="0">
                <a:solidFill>
                  <a:srgbClr val="0070C0"/>
                </a:solidFill>
              </a:rPr>
              <a:t>不同的方法</a:t>
            </a:r>
            <a:r>
              <a:rPr lang="zh-CN" altLang="en-US" sz="1200" dirty="0"/>
              <a:t>；例如：车灯控制器服务，喇叭控制器服务；当需要控制车窗上升时，只需要通过将服务中的车窗控制方法设置为上升，并只需要发一次即可；</a:t>
            </a:r>
            <a:endParaRPr lang="en-US" sz="1200" dirty="0"/>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FCEBA49-CB2F-478D-AC31-3C5B2A5FA809}" type="slidenum">
              <a:rPr lang="en-US" smtClean="0"/>
              <a:pPr/>
              <a:t>25</a:t>
            </a:fld>
            <a:endParaRPr lang="en-US"/>
          </a:p>
        </p:txBody>
      </p:sp>
    </p:spTree>
    <p:extLst>
      <p:ext uri="{BB962C8B-B14F-4D97-AF65-F5344CB8AC3E}">
        <p14:creationId xmlns:p14="http://schemas.microsoft.com/office/powerpoint/2010/main" val="3609416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Forward. For a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0501F1-2C00-41A0-B69C-7611CBFBEDB5}"/>
              </a:ext>
            </a:extLst>
          </p:cNvPr>
          <p:cNvPicPr>
            <a:picLocks noChangeAspect="1"/>
          </p:cNvPicPr>
          <p:nvPr userDrawn="1"/>
        </p:nvPicPr>
        <p:blipFill>
          <a:blip r:embed="rId2"/>
          <a:srcRect/>
          <a:stretch/>
        </p:blipFill>
        <p:spPr>
          <a:xfrm>
            <a:off x="1" y="-18200"/>
            <a:ext cx="9148109" cy="3494578"/>
          </a:xfrm>
          <a:prstGeom prst="rect">
            <a:avLst/>
          </a:prstGeom>
        </p:spPr>
      </p:pic>
      <p:pic>
        <p:nvPicPr>
          <p:cNvPr id="12" name="Picture 11" descr="Logo&#10;&#10;Description automatically generated">
            <a:extLst>
              <a:ext uri="{FF2B5EF4-FFF2-40B4-BE49-F238E27FC236}">
                <a16:creationId xmlns:a16="http://schemas.microsoft.com/office/drawing/2014/main" id="{4B4C62C2-D132-495A-9DFD-E3D353134CAF}"/>
              </a:ext>
            </a:extLst>
          </p:cNvPr>
          <p:cNvPicPr>
            <a:picLocks noChangeAspect="1"/>
          </p:cNvPicPr>
          <p:nvPr userDrawn="1"/>
        </p:nvPicPr>
        <p:blipFill>
          <a:blip r:embed="rId3"/>
          <a:stretch>
            <a:fillRect/>
          </a:stretch>
        </p:blipFill>
        <p:spPr>
          <a:xfrm>
            <a:off x="283192" y="373507"/>
            <a:ext cx="8686800" cy="3178096"/>
          </a:xfrm>
          <a:prstGeom prst="rect">
            <a:avLst/>
          </a:prstGeom>
        </p:spPr>
      </p:pic>
      <p:sp>
        <p:nvSpPr>
          <p:cNvPr id="2" name="Title 1"/>
          <p:cNvSpPr>
            <a:spLocks noGrp="1"/>
          </p:cNvSpPr>
          <p:nvPr>
            <p:ph type="ctrTitle" hasCustomPrompt="1"/>
          </p:nvPr>
        </p:nvSpPr>
        <p:spPr>
          <a:xfrm>
            <a:off x="2139278" y="3567325"/>
            <a:ext cx="6776122" cy="870133"/>
          </a:xfrm>
        </p:spPr>
        <p:txBody>
          <a:bodyPr anchor="b">
            <a:noAutofit/>
          </a:bodyPr>
          <a:lstStyle>
            <a:lvl1pPr>
              <a:lnSpc>
                <a:spcPct val="85000"/>
              </a:lnSpc>
              <a:defRPr sz="3000" b="0" cap="none" baseline="0">
                <a:solidFill>
                  <a:schemeClr val="tx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2139278" y="4445806"/>
            <a:ext cx="6776122" cy="274320"/>
          </a:xfrm>
        </p:spPr>
        <p:txBody>
          <a:bodyPr tIns="9144" bIns="9144" anchor="t">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2139278" y="4721650"/>
            <a:ext cx="6775704" cy="274320"/>
          </a:xfrm>
        </p:spPr>
        <p:txBody>
          <a:bodyPr tIns="9144" bIns="9144" anchor="t" anchorCtr="0"/>
          <a:lstStyle>
            <a:lvl1pPr algn="l">
              <a:defRPr sz="1400">
                <a:solidFill>
                  <a:schemeClr val="tx1"/>
                </a:solidFill>
              </a:defRPr>
            </a:lvl1pPr>
          </a:lstStyle>
          <a:p>
            <a:fld id="{7BC0AD64-9B23-4A16-8DB1-ED511105571E}" type="datetime1">
              <a:rPr lang="en-US" smtClean="0"/>
              <a:t>9/24/2024</a:t>
            </a:fld>
            <a:endParaRPr lang="en-US" dirty="0"/>
          </a:p>
        </p:txBody>
      </p:sp>
    </p:spTree>
    <p:extLst>
      <p:ext uri="{BB962C8B-B14F-4D97-AF65-F5344CB8AC3E}">
        <p14:creationId xmlns:p14="http://schemas.microsoft.com/office/powerpoint/2010/main" val="12261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Date Placeholder 2"/>
          <p:cNvSpPr>
            <a:spLocks noGrp="1"/>
          </p:cNvSpPr>
          <p:nvPr>
            <p:ph type="dt" sz="half" idx="14"/>
          </p:nvPr>
        </p:nvSpPr>
        <p:spPr/>
        <p:txBody>
          <a:bodyPr/>
          <a:lstStyle/>
          <a:p>
            <a:fld id="{0853CE2B-0845-49E8-89CA-97102F2CA0AD}"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
        <p:nvSpPr>
          <p:cNvPr id="6" name="Chart Placeholder 5"/>
          <p:cNvSpPr>
            <a:spLocks noGrp="1"/>
          </p:cNvSpPr>
          <p:nvPr>
            <p:ph type="chart" sz="quarter" idx="17"/>
          </p:nvPr>
        </p:nvSpPr>
        <p:spPr>
          <a:xfrm>
            <a:off x="152400" y="829340"/>
            <a:ext cx="8849260" cy="3848986"/>
          </a:xfrm>
        </p:spPr>
        <p:txBody>
          <a:bodyPr>
            <a:normAutofit/>
          </a:bodyPr>
          <a:lstStyle>
            <a:lvl1pPr marL="0" indent="0">
              <a:buNone/>
              <a:defRPr sz="1200"/>
            </a:lvl1pPr>
          </a:lstStyle>
          <a:p>
            <a:r>
              <a:rPr lang="en-US" dirty="0"/>
              <a:t>Click icon to add chart</a:t>
            </a:r>
          </a:p>
        </p:txBody>
      </p:sp>
    </p:spTree>
    <p:extLst>
      <p:ext uri="{BB962C8B-B14F-4D97-AF65-F5344CB8AC3E}">
        <p14:creationId xmlns:p14="http://schemas.microsoft.com/office/powerpoint/2010/main" val="211691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wo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4187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4800600" y="742950"/>
            <a:ext cx="41148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Side 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65E88E5-B6F4-480D-96CA-9566270CF06F}"/>
              </a:ext>
            </a:extLst>
          </p:cNvPr>
          <p:cNvPicPr>
            <a:picLocks noChangeAspect="1"/>
          </p:cNvPicPr>
          <p:nvPr userDrawn="1"/>
        </p:nvPicPr>
        <p:blipFill>
          <a:blip r:embed="rId2"/>
          <a:stretch>
            <a:fillRect/>
          </a:stretch>
        </p:blipFill>
        <p:spPr>
          <a:xfrm>
            <a:off x="6400800" y="727877"/>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1463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Side 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F9BDDC4-C5C8-4BF1-A9EB-CAF2C6BCBD5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933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S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5DD7E-0977-419C-B440-A66014AEFBE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237A9036-41C0-44A9-9F9D-9534C223CC37}"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24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wo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6D3DA510-DA2D-4465-B8A5-700CC414A709}"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740664"/>
            <a:ext cx="27432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000" b="1" baseline="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icons to add Picture – 4.44” x 3”</a:t>
            </a:r>
            <a:endParaRPr lang="en-US" noProof="0" dirty="0"/>
          </a:p>
        </p:txBody>
      </p:sp>
      <p:sp>
        <p:nvSpPr>
          <p:cNvPr id="4" name="Content Placeholder 3"/>
          <p:cNvSpPr>
            <a:spLocks noGrp="1"/>
          </p:cNvSpPr>
          <p:nvPr>
            <p:ph sz="quarter" idx="14"/>
          </p:nvPr>
        </p:nvSpPr>
        <p:spPr>
          <a:xfrm>
            <a:off x="3124200" y="740664"/>
            <a:ext cx="57912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wo Conten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5" name="Date Placeholder 4"/>
          <p:cNvSpPr>
            <a:spLocks noGrp="1"/>
          </p:cNvSpPr>
          <p:nvPr>
            <p:ph type="dt" sz="half" idx="10"/>
          </p:nvPr>
        </p:nvSpPr>
        <p:spPr/>
        <p:txBody>
          <a:bodyPr/>
          <a:lstStyle/>
          <a:p>
            <a:fld id="{F713405D-A138-48F5-8F29-C96FDD8D48AD}"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- 4.44” x 4.5”</a:t>
            </a:r>
            <a:endParaRPr lang="en-US" noProof="0" dirty="0"/>
          </a:p>
        </p:txBody>
      </p:sp>
      <p:sp>
        <p:nvSpPr>
          <p:cNvPr id="4" name="Content Placeholder 3"/>
          <p:cNvSpPr>
            <a:spLocks noGrp="1"/>
          </p:cNvSpPr>
          <p:nvPr>
            <p:ph sz="quarter" idx="14"/>
          </p:nvPr>
        </p:nvSpPr>
        <p:spPr>
          <a:xfrm>
            <a:off x="155448" y="740664"/>
            <a:ext cx="44165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wo 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4690" y="740664"/>
            <a:ext cx="4220031"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95644" y="740664"/>
            <a:ext cx="4219756"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096E88B6-3EF0-4988-A151-EFF76BABBE6A}" type="datetime1">
              <a:rPr lang="en-US" smtClean="0"/>
              <a:t>9/24/2024</a:t>
            </a:fld>
            <a:endParaRPr lang="en-US"/>
          </a:p>
        </p:txBody>
      </p:sp>
      <p:sp>
        <p:nvSpPr>
          <p:cNvPr id="8" name="Footer Placeholder 7"/>
          <p:cNvSpPr>
            <a:spLocks noGrp="1"/>
          </p:cNvSpPr>
          <p:nvPr>
            <p:ph type="ftr" sz="quarter" idx="11"/>
          </p:nvPr>
        </p:nvSpPr>
        <p:spPr/>
        <p:txBody>
          <a:bodyPr/>
          <a:lstStyle/>
          <a:p>
            <a:r>
              <a:rPr lang="en-US"/>
              <a:t>Disclosure or duplication without consent is prohibited</a:t>
            </a:r>
          </a:p>
        </p:txBody>
      </p:sp>
      <p:sp>
        <p:nvSpPr>
          <p:cNvPr id="9" name="Slide Number Placeholder 8"/>
          <p:cNvSpPr>
            <a:spLocks noGrp="1"/>
          </p:cNvSpPr>
          <p:nvPr>
            <p:ph type="sldNum" sz="quarter" idx="12"/>
          </p:nvPr>
        </p:nvSpPr>
        <p:spPr/>
        <p:txBody>
          <a:bodyPr/>
          <a:lstStyle/>
          <a:p>
            <a:fld id="{F5D92379-A8A0-4F2A-B1DF-F7F7112BE264}" type="slidenum">
              <a:rPr lang="en-US" smtClean="0"/>
              <a:pPr/>
              <a:t>‹#›</a:t>
            </a:fld>
            <a:endParaRPr lang="en-US"/>
          </a:p>
        </p:txBody>
      </p:sp>
      <p:sp>
        <p:nvSpPr>
          <p:cNvPr id="6" name="Content Placeholder 5"/>
          <p:cNvSpPr>
            <a:spLocks noGrp="1"/>
          </p:cNvSpPr>
          <p:nvPr>
            <p:ph sz="quarter" idx="13"/>
          </p:nvPr>
        </p:nvSpPr>
        <p:spPr>
          <a:xfrm>
            <a:off x="155448" y="1197864"/>
            <a:ext cx="4187952" cy="3602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4"/>
          </p:nvPr>
        </p:nvSpPr>
        <p:spPr>
          <a:xfrm>
            <a:off x="4727448" y="1200150"/>
            <a:ext cx="4187952" cy="3600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wo 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hasCustomPrompt="1"/>
          </p:nvPr>
        </p:nvSpPr>
        <p:spPr>
          <a:xfrm>
            <a:off x="228600" y="2743200"/>
            <a:ext cx="8686800" cy="2057400"/>
          </a:xfrm>
          <a:solidFill>
            <a:srgbClr val="D9D9D9"/>
          </a:solidFill>
        </p:spPr>
        <p:txBody>
          <a:bodyPr>
            <a:normAutofit/>
          </a:bodyPr>
          <a:lstStyle>
            <a:lvl1pPr marL="0" indent="0">
              <a:buNone/>
              <a:defRPr sz="1200" b="1"/>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icon to add Picture – 2.25” x 9.5”</a:t>
            </a:r>
            <a:endParaRPr lang="en-US" noProof="0" dirty="0"/>
          </a:p>
        </p:txBody>
      </p:sp>
      <p:sp>
        <p:nvSpPr>
          <p:cNvPr id="5" name="Date Placeholder 4"/>
          <p:cNvSpPr>
            <a:spLocks noGrp="1"/>
          </p:cNvSpPr>
          <p:nvPr>
            <p:ph type="dt" sz="half" idx="10"/>
          </p:nvPr>
        </p:nvSpPr>
        <p:spPr/>
        <p:txBody>
          <a:bodyPr/>
          <a:lstStyle/>
          <a:p>
            <a:fld id="{59A3A83B-0C77-4C2D-9440-FA8E54C54A4E}"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3"/>
          </p:nvPr>
        </p:nvSpPr>
        <p:spPr>
          <a:xfrm>
            <a:off x="155448" y="740664"/>
            <a:ext cx="8759952" cy="182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wo 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963224-F058-4953-BD10-C47EFE13A5B8}"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4057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38882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ward. For all. Electronics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0501F1-2C00-41A0-B69C-7611CBFBEDB5}"/>
              </a:ext>
            </a:extLst>
          </p:cNvPr>
          <p:cNvPicPr>
            <a:picLocks noChangeAspect="1"/>
          </p:cNvPicPr>
          <p:nvPr userDrawn="1"/>
        </p:nvPicPr>
        <p:blipFill>
          <a:blip r:embed="rId2"/>
          <a:srcRect/>
          <a:stretch/>
        </p:blipFill>
        <p:spPr>
          <a:xfrm>
            <a:off x="2" y="0"/>
            <a:ext cx="9148107" cy="3483200"/>
          </a:xfrm>
          <a:prstGeom prst="rect">
            <a:avLst/>
          </a:prstGeom>
        </p:spPr>
      </p:pic>
      <p:sp>
        <p:nvSpPr>
          <p:cNvPr id="2" name="Title 1"/>
          <p:cNvSpPr>
            <a:spLocks noGrp="1"/>
          </p:cNvSpPr>
          <p:nvPr>
            <p:ph type="ctrTitle" hasCustomPrompt="1"/>
          </p:nvPr>
        </p:nvSpPr>
        <p:spPr>
          <a:xfrm>
            <a:off x="819292" y="3567325"/>
            <a:ext cx="6059179" cy="870133"/>
          </a:xfrm>
        </p:spPr>
        <p:txBody>
          <a:bodyPr anchor="b">
            <a:noAutofit/>
          </a:bodyPr>
          <a:lstStyle>
            <a:lvl1pPr>
              <a:lnSpc>
                <a:spcPct val="85000"/>
              </a:lnSpc>
              <a:defRPr sz="3000" b="0" cap="none" baseline="0">
                <a:solidFill>
                  <a:schemeClr val="tx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819293" y="4445806"/>
            <a:ext cx="6044184" cy="274320"/>
          </a:xfrm>
        </p:spPr>
        <p:txBody>
          <a:bodyPr tIns="9144" bIns="9144" anchor="t">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819293" y="4721650"/>
            <a:ext cx="6043001" cy="274320"/>
          </a:xfrm>
        </p:spPr>
        <p:txBody>
          <a:bodyPr tIns="9144" bIns="9144" anchor="t" anchorCtr="0"/>
          <a:lstStyle>
            <a:lvl1pPr algn="l">
              <a:defRPr sz="1400">
                <a:solidFill>
                  <a:schemeClr val="tx1"/>
                </a:solidFill>
              </a:defRPr>
            </a:lvl1pPr>
          </a:lstStyle>
          <a:p>
            <a:fld id="{7BC0AD64-9B23-4A16-8DB1-ED511105571E}" type="datetime1">
              <a:rPr lang="en-US" smtClean="0"/>
              <a:t>9/24/2024</a:t>
            </a:fld>
            <a:endParaRPr lang="en-US" dirty="0"/>
          </a:p>
        </p:txBody>
      </p:sp>
      <p:pic>
        <p:nvPicPr>
          <p:cNvPr id="14" name="Picture 1">
            <a:extLst>
              <a:ext uri="{FF2B5EF4-FFF2-40B4-BE49-F238E27FC236}">
                <a16:creationId xmlns:a16="http://schemas.microsoft.com/office/drawing/2014/main" id="{FB3C2DF5-4FCD-46DD-9992-55DB9CD82AAB}"/>
              </a:ext>
            </a:extLst>
          </p:cNvPr>
          <p:cNvPicPr>
            <a:picLocks noChangeAspect="1"/>
          </p:cNvPicPr>
          <p:nvPr userDrawn="1"/>
        </p:nvPicPr>
        <p:blipFill>
          <a:blip r:embed="rId3"/>
          <a:srcRect/>
          <a:stretch/>
        </p:blipFill>
        <p:spPr bwMode="auto">
          <a:xfrm>
            <a:off x="7003511" y="4126380"/>
            <a:ext cx="1238595" cy="271886"/>
          </a:xfrm>
          <a:prstGeom prst="rect">
            <a:avLst/>
          </a:prstGeom>
          <a:noFill/>
          <a:ln w="9525">
            <a:noFill/>
            <a:miter lim="800000"/>
            <a:headEnd/>
            <a:tailEnd/>
          </a:ln>
        </p:spPr>
      </p:pic>
      <p:pic>
        <p:nvPicPr>
          <p:cNvPr id="9" name="Picture 8">
            <a:extLst>
              <a:ext uri="{FF2B5EF4-FFF2-40B4-BE49-F238E27FC236}">
                <a16:creationId xmlns:a16="http://schemas.microsoft.com/office/drawing/2014/main" id="{C97EA098-BA25-4EB3-BB49-D51FA6B63A1A}"/>
              </a:ext>
            </a:extLst>
          </p:cNvPr>
          <p:cNvPicPr>
            <a:picLocks noChangeAspect="1"/>
          </p:cNvPicPr>
          <p:nvPr userDrawn="1"/>
        </p:nvPicPr>
        <p:blipFill>
          <a:blip r:embed="rId4"/>
          <a:srcRect/>
          <a:stretch/>
        </p:blipFill>
        <p:spPr>
          <a:xfrm>
            <a:off x="829102" y="2617550"/>
            <a:ext cx="7498080" cy="914399"/>
          </a:xfrm>
          <a:prstGeom prst="rect">
            <a:avLst/>
          </a:prstGeom>
        </p:spPr>
      </p:pic>
    </p:spTree>
    <p:extLst>
      <p:ext uri="{BB962C8B-B14F-4D97-AF65-F5344CB8AC3E}">
        <p14:creationId xmlns:p14="http://schemas.microsoft.com/office/powerpoint/2010/main" val="111233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wo 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DA2885DB-2A83-4938-9488-99B619EE51A5}"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740664"/>
            <a:ext cx="4114800" cy="1956816"/>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11" name="Picture Placeholder 10"/>
          <p:cNvSpPr>
            <a:spLocks noGrp="1"/>
          </p:cNvSpPr>
          <p:nvPr>
            <p:ph type="pic" sz="quarter" idx="16"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781018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wo 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14A416E-4D48-45DB-8613-2E208BE3E548}" type="datetime1">
              <a:rPr lang="en-US" smtClean="0"/>
              <a:t>9/24/2024</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8686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9.5”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5"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45115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No Content Chevr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080FFE-9DFC-4290-9277-118CB6DF79E8}"/>
              </a:ext>
            </a:extLst>
          </p:cNvPr>
          <p:cNvPicPr>
            <a:picLocks noChangeAspect="1"/>
          </p:cNvPicPr>
          <p:nvPr userDrawn="1"/>
        </p:nvPicPr>
        <p:blipFill rotWithShape="1">
          <a:blip r:embed="rId2">
            <a:alphaModFix amt="15000"/>
          </a:blip>
          <a:srcRect l="33427" t="4392" r="-9234" b="4392"/>
          <a:stretch/>
        </p:blipFill>
        <p:spPr>
          <a:xfrm>
            <a:off x="0" y="0"/>
            <a:ext cx="3412523" cy="5150873"/>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202785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og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939363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9/24/2024</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
        <p:nvSpPr>
          <p:cNvPr id="6" name="Rectangle 5">
            <a:extLst>
              <a:ext uri="{FF2B5EF4-FFF2-40B4-BE49-F238E27FC236}">
                <a16:creationId xmlns:a16="http://schemas.microsoft.com/office/drawing/2014/main" id="{D1B826C8-3E18-4EF0-AF0A-D6671D801CE1}"/>
              </a:ext>
            </a:extLst>
          </p:cNvPr>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807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016E-D5AD-47C0-8E95-021CA64A952B}" type="datetime1">
              <a:rPr lang="en-US" smtClean="0"/>
              <a:t>9/24/2024</a:t>
            </a:fld>
            <a:endParaRPr lang="en-US"/>
          </a:p>
        </p:txBody>
      </p:sp>
      <p:sp>
        <p:nvSpPr>
          <p:cNvPr id="3" name="Footer Placeholder 2"/>
          <p:cNvSpPr>
            <a:spLocks noGrp="1"/>
          </p:cNvSpPr>
          <p:nvPr>
            <p:ph type="ftr" sz="quarter" idx="11"/>
          </p:nvPr>
        </p:nvSpPr>
        <p:spPr/>
        <p:txBody>
          <a:bodyPr/>
          <a:lstStyle/>
          <a:p>
            <a:r>
              <a:rPr lang="en-US"/>
              <a:t>Disclosure or duplication without consent is prohibited</a:t>
            </a:r>
          </a:p>
        </p:txBody>
      </p:sp>
      <p:sp>
        <p:nvSpPr>
          <p:cNvPr id="4" name="Slide Number Placeholder 3"/>
          <p:cNvSpPr>
            <a:spLocks noGrp="1"/>
          </p:cNvSpPr>
          <p:nvPr>
            <p:ph type="sldNum" sz="quarter" idx="12"/>
          </p:nvPr>
        </p:nvSpPr>
        <p:spPr/>
        <p:txBody>
          <a:bodyPr/>
          <a:lstStyle/>
          <a:p>
            <a:fld id="{F5D92379-A8A0-4F2A-B1DF-F7F7112BE264}" type="slidenum">
              <a:rPr lang="en-US" smtClean="0"/>
              <a:pPr/>
              <a:t>‹#›</a:t>
            </a:fld>
            <a:endParaRPr lang="en-US"/>
          </a:p>
        </p:txBody>
      </p:sp>
      <p:sp>
        <p:nvSpPr>
          <p:cNvPr id="5" name="Rectangle 4"/>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43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Forward. For all.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F5AA13-7EF2-48F0-8163-294B8FB3683A}"/>
              </a:ext>
            </a:extLst>
          </p:cNvPr>
          <p:cNvPicPr>
            <a:picLocks noChangeAspect="1"/>
          </p:cNvPicPr>
          <p:nvPr userDrawn="1"/>
        </p:nvPicPr>
        <p:blipFill>
          <a:blip r:embed="rId2"/>
          <a:srcRect/>
          <a:stretch/>
        </p:blipFill>
        <p:spPr>
          <a:xfrm>
            <a:off x="1" y="1131"/>
            <a:ext cx="9148108" cy="5142369"/>
          </a:xfrm>
          <a:prstGeom prst="rect">
            <a:avLst/>
          </a:prstGeom>
        </p:spPr>
      </p:pic>
      <p:pic>
        <p:nvPicPr>
          <p:cNvPr id="7" name="Picture 6" descr="Logo&#10;&#10;Description automatically generated">
            <a:extLst>
              <a:ext uri="{FF2B5EF4-FFF2-40B4-BE49-F238E27FC236}">
                <a16:creationId xmlns:a16="http://schemas.microsoft.com/office/drawing/2014/main" id="{00825CB5-E4BE-440D-8087-9B5276E92115}"/>
              </a:ext>
            </a:extLst>
          </p:cNvPr>
          <p:cNvPicPr>
            <a:picLocks noChangeAspect="1"/>
          </p:cNvPicPr>
          <p:nvPr userDrawn="1"/>
        </p:nvPicPr>
        <p:blipFill>
          <a:blip r:embed="rId3"/>
          <a:stretch>
            <a:fillRect/>
          </a:stretch>
        </p:blipFill>
        <p:spPr>
          <a:xfrm>
            <a:off x="1238535" y="1258906"/>
            <a:ext cx="6400800" cy="2341748"/>
          </a:xfrm>
          <a:prstGeom prst="rect">
            <a:avLst/>
          </a:prstGeom>
        </p:spPr>
      </p:pic>
    </p:spTree>
    <p:extLst>
      <p:ext uri="{BB962C8B-B14F-4D97-AF65-F5344CB8AC3E}">
        <p14:creationId xmlns:p14="http://schemas.microsoft.com/office/powerpoint/2010/main" val="59415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Forward. For al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95A1B1-CE44-21AC-7E75-642ADDAE5919}"/>
              </a:ext>
            </a:extLst>
          </p:cNvPr>
          <p:cNvPicPr>
            <a:picLocks noChangeAspect="1"/>
          </p:cNvPicPr>
          <p:nvPr userDrawn="1"/>
        </p:nvPicPr>
        <p:blipFill>
          <a:blip r:embed="rId2">
            <a:duotone>
              <a:prstClr val="black"/>
              <a:schemeClr val="tx2">
                <a:tint val="45000"/>
                <a:satMod val="400000"/>
              </a:schemeClr>
            </a:duotone>
          </a:blip>
          <a:srcRect/>
          <a:stretch/>
        </p:blipFill>
        <p:spPr>
          <a:xfrm>
            <a:off x="0" y="0"/>
            <a:ext cx="9148108" cy="5142369"/>
          </a:xfrm>
          <a:prstGeom prst="rect">
            <a:avLst/>
          </a:prstGeom>
        </p:spPr>
      </p:pic>
      <p:pic>
        <p:nvPicPr>
          <p:cNvPr id="7" name="Picture 6" descr="Logo&#10;&#10;Description automatically generated">
            <a:extLst>
              <a:ext uri="{FF2B5EF4-FFF2-40B4-BE49-F238E27FC236}">
                <a16:creationId xmlns:a16="http://schemas.microsoft.com/office/drawing/2014/main" id="{00825CB5-E4BE-440D-8087-9B5276E92115}"/>
              </a:ext>
            </a:extLst>
          </p:cNvPr>
          <p:cNvPicPr>
            <a:picLocks noChangeAspect="1"/>
          </p:cNvPicPr>
          <p:nvPr userDrawn="1"/>
        </p:nvPicPr>
        <p:blipFill>
          <a:blip r:embed="rId3"/>
          <a:stretch>
            <a:fillRect/>
          </a:stretch>
        </p:blipFill>
        <p:spPr>
          <a:xfrm>
            <a:off x="1238535" y="1258906"/>
            <a:ext cx="6400800" cy="2341748"/>
          </a:xfrm>
          <a:prstGeom prst="rect">
            <a:avLst/>
          </a:prstGeom>
        </p:spPr>
      </p:pic>
    </p:spTree>
    <p:extLst>
      <p:ext uri="{BB962C8B-B14F-4D97-AF65-F5344CB8AC3E}">
        <p14:creationId xmlns:p14="http://schemas.microsoft.com/office/powerpoint/2010/main" val="17192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ward. For all. Electronics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AF5BC2-A81E-4642-A8BD-53DE4A183D96}"/>
              </a:ext>
            </a:extLst>
          </p:cNvPr>
          <p:cNvPicPr>
            <a:picLocks noChangeAspect="1"/>
          </p:cNvPicPr>
          <p:nvPr userDrawn="1"/>
        </p:nvPicPr>
        <p:blipFill>
          <a:blip r:embed="rId2"/>
          <a:srcRect/>
          <a:stretch/>
        </p:blipFill>
        <p:spPr>
          <a:xfrm>
            <a:off x="1" y="-5020"/>
            <a:ext cx="9143998" cy="5148520"/>
          </a:xfrm>
          <a:prstGeom prst="rect">
            <a:avLst/>
          </a:prstGeom>
        </p:spPr>
      </p:pic>
      <p:pic>
        <p:nvPicPr>
          <p:cNvPr id="4" name="Picture 3">
            <a:extLst>
              <a:ext uri="{FF2B5EF4-FFF2-40B4-BE49-F238E27FC236}">
                <a16:creationId xmlns:a16="http://schemas.microsoft.com/office/drawing/2014/main" id="{AEEF28E0-0619-C8AC-4D8B-60DE5F5B0555}"/>
              </a:ext>
            </a:extLst>
          </p:cNvPr>
          <p:cNvPicPr>
            <a:picLocks noChangeAspect="1"/>
          </p:cNvPicPr>
          <p:nvPr userDrawn="1"/>
        </p:nvPicPr>
        <p:blipFill>
          <a:blip r:embed="rId3">
            <a:alphaModFix amt="50000"/>
          </a:blip>
          <a:srcRect/>
          <a:stretch/>
        </p:blipFill>
        <p:spPr>
          <a:xfrm>
            <a:off x="3487995" y="-41494"/>
            <a:ext cx="4173574" cy="5227310"/>
          </a:xfrm>
          <a:prstGeom prst="rect">
            <a:avLst/>
          </a:prstGeom>
        </p:spPr>
      </p:pic>
      <p:pic>
        <p:nvPicPr>
          <p:cNvPr id="15" name="Picture 1">
            <a:extLst>
              <a:ext uri="{FF2B5EF4-FFF2-40B4-BE49-F238E27FC236}">
                <a16:creationId xmlns:a16="http://schemas.microsoft.com/office/drawing/2014/main" id="{5A4849C0-ECE2-494C-8DC0-8F267454CA4D}"/>
              </a:ext>
            </a:extLst>
          </p:cNvPr>
          <p:cNvPicPr>
            <a:picLocks noChangeAspect="1"/>
          </p:cNvPicPr>
          <p:nvPr userDrawn="1"/>
        </p:nvPicPr>
        <p:blipFill>
          <a:blip r:embed="rId4"/>
          <a:srcRect/>
          <a:stretch/>
        </p:blipFill>
        <p:spPr bwMode="auto">
          <a:xfrm>
            <a:off x="7000144" y="4128666"/>
            <a:ext cx="1238591" cy="271886"/>
          </a:xfrm>
          <a:prstGeom prst="rect">
            <a:avLst/>
          </a:prstGeom>
          <a:noFill/>
          <a:ln w="9525">
            <a:noFill/>
            <a:miter lim="800000"/>
            <a:headEnd/>
            <a:tailEnd/>
          </a:ln>
        </p:spPr>
      </p:pic>
      <p:sp>
        <p:nvSpPr>
          <p:cNvPr id="2" name="Title 1"/>
          <p:cNvSpPr>
            <a:spLocks noGrp="1"/>
          </p:cNvSpPr>
          <p:nvPr>
            <p:ph type="ctrTitle" hasCustomPrompt="1"/>
          </p:nvPr>
        </p:nvSpPr>
        <p:spPr>
          <a:xfrm>
            <a:off x="819293" y="3567325"/>
            <a:ext cx="6044184" cy="870133"/>
          </a:xfrm>
        </p:spPr>
        <p:txBody>
          <a:bodyPr anchor="b">
            <a:noAutofit/>
          </a:bodyPr>
          <a:lstStyle>
            <a:lvl1pPr>
              <a:lnSpc>
                <a:spcPct val="85000"/>
              </a:lnSpc>
              <a:defRPr sz="3000" b="0" cap="none" baseline="0">
                <a:solidFill>
                  <a:schemeClr val="bg1"/>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hasCustomPrompt="1"/>
          </p:nvPr>
        </p:nvSpPr>
        <p:spPr>
          <a:xfrm>
            <a:off x="819293" y="4445806"/>
            <a:ext cx="6044184" cy="274320"/>
          </a:xfrm>
        </p:spPr>
        <p:txBody>
          <a:bodyPr tIns="9144" bIns="9144" anchor="t">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 and title</a:t>
            </a:r>
          </a:p>
        </p:txBody>
      </p:sp>
      <p:sp>
        <p:nvSpPr>
          <p:cNvPr id="18" name="Date Placeholder 3">
            <a:extLst>
              <a:ext uri="{FF2B5EF4-FFF2-40B4-BE49-F238E27FC236}">
                <a16:creationId xmlns:a16="http://schemas.microsoft.com/office/drawing/2014/main" id="{83CDA096-2A8F-4305-8C32-3AE205168A76}"/>
              </a:ext>
            </a:extLst>
          </p:cNvPr>
          <p:cNvSpPr>
            <a:spLocks noGrp="1"/>
          </p:cNvSpPr>
          <p:nvPr>
            <p:ph type="dt" sz="half" idx="10"/>
          </p:nvPr>
        </p:nvSpPr>
        <p:spPr>
          <a:xfrm>
            <a:off x="819293" y="4721650"/>
            <a:ext cx="6043001" cy="274320"/>
          </a:xfrm>
        </p:spPr>
        <p:txBody>
          <a:bodyPr tIns="9144" bIns="9144" anchor="t" anchorCtr="0"/>
          <a:lstStyle>
            <a:lvl1pPr algn="l">
              <a:defRPr sz="1400">
                <a:solidFill>
                  <a:schemeClr val="bg1"/>
                </a:solidFill>
              </a:defRPr>
            </a:lvl1pPr>
          </a:lstStyle>
          <a:p>
            <a:fld id="{7BC0AD64-9B23-4A16-8DB1-ED511105571E}" type="datetime1">
              <a:rPr lang="en-US" smtClean="0"/>
              <a:pPr/>
              <a:t>9/24/2024</a:t>
            </a:fld>
            <a:endParaRPr lang="en-US" dirty="0"/>
          </a:p>
        </p:txBody>
      </p:sp>
      <p:pic>
        <p:nvPicPr>
          <p:cNvPr id="12" name="Picture 11" descr="Logo&#10;&#10;Description automatically generated">
            <a:extLst>
              <a:ext uri="{FF2B5EF4-FFF2-40B4-BE49-F238E27FC236}">
                <a16:creationId xmlns:a16="http://schemas.microsoft.com/office/drawing/2014/main" id="{CA86E922-D4FA-4F74-BC16-D2058DF93A54}"/>
              </a:ext>
            </a:extLst>
          </p:cNvPr>
          <p:cNvPicPr>
            <a:picLocks noChangeAspect="1"/>
          </p:cNvPicPr>
          <p:nvPr userDrawn="1"/>
        </p:nvPicPr>
        <p:blipFill>
          <a:blip r:embed="rId5"/>
          <a:stretch>
            <a:fillRect/>
          </a:stretch>
        </p:blipFill>
        <p:spPr>
          <a:xfrm>
            <a:off x="835336" y="831240"/>
            <a:ext cx="5669280" cy="2350566"/>
          </a:xfrm>
          <a:prstGeom prst="rect">
            <a:avLst/>
          </a:prstGeom>
        </p:spPr>
      </p:pic>
    </p:spTree>
    <p:extLst>
      <p:ext uri="{BB962C8B-B14F-4D97-AF65-F5344CB8AC3E}">
        <p14:creationId xmlns:p14="http://schemas.microsoft.com/office/powerpoint/2010/main" val="38642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E441ED95-79B0-4B00-A6F1-611B7DB93FAB}"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2" name="Picture 1">
            <a:extLst>
              <a:ext uri="{FF2B5EF4-FFF2-40B4-BE49-F238E27FC236}">
                <a16:creationId xmlns:a16="http://schemas.microsoft.com/office/drawing/2014/main" id="{D547FD04-6BE5-4435-991B-6A440EAF8A95}"/>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31794091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EB5D66FB-5B8B-4EB5-A61B-2E1035EC7B32}"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1" name="Picture 1">
            <a:extLst>
              <a:ext uri="{FF2B5EF4-FFF2-40B4-BE49-F238E27FC236}">
                <a16:creationId xmlns:a16="http://schemas.microsoft.com/office/drawing/2014/main" id="{797B7719-165A-4BB7-B91B-00ADE86EC983}"/>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8905672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26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0E95C5DA-DCCA-49E5-A619-C958B62A08C2}"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25683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37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ACD5A931-6D92-412D-88B0-D6C78B47D27C}" type="datetime1">
              <a:rPr lang="en-US" smtClean="0"/>
              <a:t>9/24/2024</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6266740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9" name="Content Placeholder 8"/>
          <p:cNvSpPr>
            <a:spLocks noGrp="1"/>
          </p:cNvSpPr>
          <p:nvPr>
            <p:ph sz="quarter" idx="13"/>
          </p:nvPr>
        </p:nvSpPr>
        <p:spPr>
          <a:xfrm>
            <a:off x="155448" y="740664"/>
            <a:ext cx="8759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4"/>
          </p:nvPr>
        </p:nvSpPr>
        <p:spPr/>
        <p:txBody>
          <a:bodyPr/>
          <a:lstStyle/>
          <a:p>
            <a:fld id="{74D72517-5142-4289-A427-2E5EE479536F}"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Chevr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A5BF2A-CFEC-41AA-A162-E4CDD29104A9}"/>
              </a:ext>
            </a:extLst>
          </p:cNvPr>
          <p:cNvPicPr>
            <a:picLocks noChangeAspect="1"/>
          </p:cNvPicPr>
          <p:nvPr userDrawn="1"/>
        </p:nvPicPr>
        <p:blipFill rotWithShape="1">
          <a:blip r:embed="rId2">
            <a:alphaModFix amt="15000"/>
          </a:blip>
          <a:srcRect l="33427" t="4392" r="-9234" b="4392"/>
          <a:stretch/>
        </p:blipFill>
        <p:spPr>
          <a:xfrm>
            <a:off x="0" y="0"/>
            <a:ext cx="3412523" cy="5150873"/>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9" name="Content Placeholder 8"/>
          <p:cNvSpPr>
            <a:spLocks noGrp="1"/>
          </p:cNvSpPr>
          <p:nvPr>
            <p:ph sz="quarter" idx="13"/>
          </p:nvPr>
        </p:nvSpPr>
        <p:spPr>
          <a:xfrm>
            <a:off x="155448" y="740664"/>
            <a:ext cx="8759952" cy="40599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4"/>
          </p:nvPr>
        </p:nvSpPr>
        <p:spPr/>
        <p:txBody>
          <a:bodyPr/>
          <a:lstStyle/>
          <a:p>
            <a:fld id="{74D72517-5142-4289-A427-2E5EE479536F}" type="datetime1">
              <a:rPr lang="en-US" smtClean="0"/>
              <a:t>9/24/2024</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56214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1841B163-5578-4176-AD4E-4A9C5EF3C986}"/>
              </a:ext>
            </a:extLst>
          </p:cNvPr>
          <p:cNvPicPr>
            <a:picLocks noChangeAspect="1"/>
          </p:cNvPicPr>
          <p:nvPr userDrawn="1"/>
        </p:nvPicPr>
        <p:blipFill>
          <a:blip r:embed="rId30"/>
          <a:srcRect/>
          <a:stretch/>
        </p:blipFill>
        <p:spPr bwMode="auto">
          <a:xfrm>
            <a:off x="7681932" y="247555"/>
            <a:ext cx="1238595" cy="271886"/>
          </a:xfrm>
          <a:prstGeom prst="rect">
            <a:avLst/>
          </a:prstGeom>
          <a:noFill/>
          <a:ln w="9525">
            <a:noFill/>
            <a:miter lim="800000"/>
            <a:headEnd/>
            <a:tailEnd/>
          </a:ln>
        </p:spPr>
      </p:pic>
      <p:sp>
        <p:nvSpPr>
          <p:cNvPr id="2" name="Title Placeholder 1"/>
          <p:cNvSpPr>
            <a:spLocks noGrp="1"/>
          </p:cNvSpPr>
          <p:nvPr>
            <p:ph type="title"/>
          </p:nvPr>
        </p:nvSpPr>
        <p:spPr>
          <a:xfrm>
            <a:off x="131615" y="61001"/>
            <a:ext cx="7488385" cy="59436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55448" y="740664"/>
            <a:ext cx="8759952" cy="4057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4985558"/>
            <a:ext cx="1371600" cy="137160"/>
          </a:xfrm>
          <a:prstGeom prst="rect">
            <a:avLst/>
          </a:prstGeom>
        </p:spPr>
        <p:txBody>
          <a:bodyPr vert="horz" lIns="91440" tIns="45720" rIns="91440" bIns="45720" rtlCol="0" anchor="ctr"/>
          <a:lstStyle>
            <a:lvl1pPr algn="l">
              <a:defRPr sz="800">
                <a:solidFill>
                  <a:srgbClr val="898989"/>
                </a:solidFill>
                <a:latin typeface="Arial" pitchFamily="34" charset="0"/>
                <a:cs typeface="Arial" pitchFamily="34" charset="0"/>
              </a:defRPr>
            </a:lvl1pPr>
          </a:lstStyle>
          <a:p>
            <a:fld id="{42E5E0D9-E46D-4BED-8E25-99AEC72EAB3F}" type="datetime1">
              <a:rPr lang="en-US" smtClean="0"/>
              <a:t>9/24/2024</a:t>
            </a:fld>
            <a:endParaRPr lang="en-US" dirty="0"/>
          </a:p>
        </p:txBody>
      </p:sp>
      <p:sp>
        <p:nvSpPr>
          <p:cNvPr id="5" name="Footer Placeholder 4"/>
          <p:cNvSpPr>
            <a:spLocks noGrp="1"/>
          </p:cNvSpPr>
          <p:nvPr>
            <p:ph type="ftr" sz="quarter" idx="3"/>
          </p:nvPr>
        </p:nvSpPr>
        <p:spPr>
          <a:xfrm>
            <a:off x="1600200" y="4985558"/>
            <a:ext cx="5943600" cy="137160"/>
          </a:xfrm>
          <a:prstGeom prst="rect">
            <a:avLst/>
          </a:prstGeom>
        </p:spPr>
        <p:txBody>
          <a:bodyPr vert="horz" lIns="91440" tIns="45720" rIns="91440" bIns="45720" rtlCol="0" anchor="ctr"/>
          <a:lstStyle>
            <a:lvl1pPr algn="ctr">
              <a:defRPr sz="800">
                <a:solidFill>
                  <a:srgbClr val="898989"/>
                </a:solidFill>
                <a:latin typeface="Arial" pitchFamily="34" charset="0"/>
                <a:cs typeface="Arial" pitchFamily="34" charset="0"/>
              </a:defRPr>
            </a:lvl1pPr>
          </a:lstStyle>
          <a:p>
            <a:r>
              <a:rPr lang="en-US"/>
              <a:t>Disclosure or duplication without consent is prohibited</a:t>
            </a:r>
            <a:endParaRPr lang="en-US" dirty="0"/>
          </a:p>
        </p:txBody>
      </p:sp>
      <p:sp>
        <p:nvSpPr>
          <p:cNvPr id="6" name="Slide Number Placeholder 5"/>
          <p:cNvSpPr>
            <a:spLocks noGrp="1"/>
          </p:cNvSpPr>
          <p:nvPr>
            <p:ph type="sldNum" sz="quarter" idx="4"/>
          </p:nvPr>
        </p:nvSpPr>
        <p:spPr>
          <a:xfrm>
            <a:off x="7630060" y="4985558"/>
            <a:ext cx="1371600" cy="137160"/>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F5D92379-A8A0-4F2A-B1DF-F7F7112BE2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3" r:id="rId1"/>
    <p:sldLayoutId id="2147483721" r:id="rId2"/>
    <p:sldLayoutId id="2147483836" r:id="rId3"/>
    <p:sldLayoutId id="2147483867" r:id="rId4"/>
    <p:sldLayoutId id="2147483711" r:id="rId5"/>
    <p:sldLayoutId id="2147483870" r:id="rId6"/>
    <p:sldLayoutId id="2147483702" r:id="rId7"/>
    <p:sldLayoutId id="2147483652" r:id="rId8"/>
    <p:sldLayoutId id="2147483745" r:id="rId9"/>
    <p:sldLayoutId id="2147483707" r:id="rId10"/>
    <p:sldLayoutId id="2147483668" r:id="rId11"/>
    <p:sldLayoutId id="2147483717" r:id="rId12"/>
    <p:sldLayoutId id="2147483718" r:id="rId13"/>
    <p:sldLayoutId id="2147483880" r:id="rId14"/>
    <p:sldLayoutId id="2147483657" r:id="rId15"/>
    <p:sldLayoutId id="2147483658" r:id="rId16"/>
    <p:sldLayoutId id="2147483653" r:id="rId17"/>
    <p:sldLayoutId id="2147483659" r:id="rId18"/>
    <p:sldLayoutId id="2147483677" r:id="rId19"/>
    <p:sldLayoutId id="2147483678" r:id="rId20"/>
    <p:sldLayoutId id="2147483679" r:id="rId21"/>
    <p:sldLayoutId id="2147483654" r:id="rId22"/>
    <p:sldLayoutId id="2147483744" r:id="rId23"/>
    <p:sldLayoutId id="2147483716" r:id="rId24"/>
    <p:sldLayoutId id="2147483715" r:id="rId25"/>
    <p:sldLayoutId id="2147483708" r:id="rId26"/>
    <p:sldLayoutId id="2147483893" r:id="rId27"/>
    <p:sldLayoutId id="2147483714" r:id="rId28"/>
  </p:sldLayoutIdLst>
  <p:hf hdr="0"/>
  <p:txStyles>
    <p:titleStyle>
      <a:lvl1pPr algn="l" defTabSz="914400" rtl="0" eaLnBrk="1" latinLnBrk="0" hangingPunct="1">
        <a:lnSpc>
          <a:spcPct val="80000"/>
        </a:lnSpc>
        <a:spcBef>
          <a:spcPct val="0"/>
        </a:spcBef>
        <a:buNone/>
        <a:defRPr sz="2800" b="0" kern="1200" baseline="0">
          <a:solidFill>
            <a:schemeClr val="tx1"/>
          </a:solidFill>
          <a:latin typeface="Arial" pitchFamily="34" charset="0"/>
          <a:ea typeface="+mj-ea"/>
          <a:cs typeface="Arial" pitchFamily="34" charset="0"/>
        </a:defRPr>
      </a:lvl1pPr>
    </p:titleStyle>
    <p:bodyStyle>
      <a:lvl1pPr marL="228600" indent="-228600" algn="l" defTabSz="914400" rtl="0" eaLnBrk="1" latinLnBrk="0" hangingPunct="1">
        <a:spcBef>
          <a:spcPct val="20000"/>
        </a:spcBef>
        <a:buClr>
          <a:srgbClr val="DA291C"/>
        </a:buClr>
        <a:buFont typeface="Arial" pitchFamily="34" charset="0"/>
        <a:buChar char="•"/>
        <a:defRPr sz="2400" kern="1200" baseline="0">
          <a:solidFill>
            <a:schemeClr val="tx1"/>
          </a:solidFill>
          <a:latin typeface="Arial" pitchFamily="34" charset="0"/>
          <a:ea typeface="+mn-ea"/>
          <a:cs typeface="Arial" pitchFamily="34" charset="0"/>
        </a:defRPr>
      </a:lvl1pPr>
      <a:lvl2pPr marL="457200" indent="-223838" algn="l" defTabSz="914400" rtl="0" eaLnBrk="1" latinLnBrk="0" hangingPunct="1">
        <a:spcBef>
          <a:spcPct val="20000"/>
        </a:spcBef>
        <a:buClr>
          <a:srgbClr val="DA291C"/>
        </a:buClr>
        <a:buFont typeface="Arial" pitchFamily="34" charset="0"/>
        <a:buChar char="–"/>
        <a:defRPr sz="2000" kern="1200" baseline="0">
          <a:solidFill>
            <a:schemeClr val="tx1"/>
          </a:solidFill>
          <a:latin typeface="Arial" pitchFamily="34" charset="0"/>
          <a:ea typeface="+mn-ea"/>
          <a:cs typeface="Arial" pitchFamily="34" charset="0"/>
        </a:defRPr>
      </a:lvl2pPr>
      <a:lvl3pPr marL="690563" indent="-233363" algn="l" defTabSz="914400" rtl="0" eaLnBrk="1" latinLnBrk="0" hangingPunct="1">
        <a:spcBef>
          <a:spcPct val="20000"/>
        </a:spcBef>
        <a:buClr>
          <a:srgbClr val="DA291C"/>
        </a:buClr>
        <a:buFont typeface="Arial" pitchFamily="34" charset="0"/>
        <a:buChar char="•"/>
        <a:defRPr sz="1800" kern="1200">
          <a:solidFill>
            <a:schemeClr val="tx1"/>
          </a:solidFill>
          <a:latin typeface="Arial" pitchFamily="34" charset="0"/>
          <a:ea typeface="+mn-ea"/>
          <a:cs typeface="Arial" pitchFamily="34" charset="0"/>
        </a:defRPr>
      </a:lvl3pPr>
      <a:lvl4pPr marL="914400" indent="-223838" algn="l" defTabSz="914400" rtl="0" eaLnBrk="1" latinLnBrk="0" hangingPunct="1">
        <a:spcBef>
          <a:spcPct val="20000"/>
        </a:spcBef>
        <a:buClr>
          <a:srgbClr val="DA291C"/>
        </a:buClr>
        <a:buFont typeface="Arial" pitchFamily="34" charset="0"/>
        <a:buChar char="–"/>
        <a:defRPr sz="1600" kern="1200">
          <a:solidFill>
            <a:schemeClr val="tx1"/>
          </a:solidFill>
          <a:latin typeface="Arial" pitchFamily="34" charset="0"/>
          <a:ea typeface="+mn-ea"/>
          <a:cs typeface="Arial" pitchFamily="34" charset="0"/>
        </a:defRPr>
      </a:lvl4pPr>
      <a:lvl5pPr marL="1147763" indent="-233363" algn="l" defTabSz="914400" rtl="0" eaLnBrk="1" latinLnBrk="0" hangingPunct="1">
        <a:spcBef>
          <a:spcPct val="20000"/>
        </a:spcBef>
        <a:buClr>
          <a:srgbClr val="DA291C"/>
        </a:buClr>
        <a:buFont typeface="Arial" pitchFamily="34" charset="0"/>
        <a:buChar char="•"/>
        <a:defRPr sz="1400" kern="1200" baseline="0">
          <a:solidFill>
            <a:schemeClr val="tx1"/>
          </a:solidFill>
          <a:latin typeface="Arial" pitchFamily="34" charset="0"/>
          <a:ea typeface="+mn-ea"/>
          <a:cs typeface="Arial" pitchFamily="34" charset="0"/>
        </a:defRPr>
      </a:lvl5pPr>
      <a:lvl6pPr marL="1371600" indent="-223838" algn="l" defTabSz="914400" rtl="0" eaLnBrk="1" latinLnBrk="0" hangingPunct="1">
        <a:spcBef>
          <a:spcPct val="20000"/>
        </a:spcBef>
        <a:buClr>
          <a:srgbClr val="DA291C"/>
        </a:buClr>
        <a:buFont typeface="Arial" pitchFamily="34" charset="0"/>
        <a:buChar char="–"/>
        <a:defRPr sz="1200" kern="1200">
          <a:solidFill>
            <a:schemeClr val="tx1"/>
          </a:solidFill>
          <a:latin typeface="Arial" pitchFamily="34" charset="0"/>
          <a:ea typeface="+mn-ea"/>
          <a:cs typeface="Arial" pitchFamily="34" charset="0"/>
        </a:defRPr>
      </a:lvl6pPr>
      <a:lvl7pPr marL="1604963" indent="-233363" algn="l" defTabSz="914400" rtl="0" eaLnBrk="1" latinLnBrk="0" hangingPunct="1">
        <a:spcBef>
          <a:spcPct val="20000"/>
        </a:spcBef>
        <a:buClr>
          <a:srgbClr val="DA291C"/>
        </a:buClr>
        <a:buFont typeface="Arial" pitchFamily="34" charset="0"/>
        <a:buChar char="•"/>
        <a:defRPr sz="1000" kern="1200" baseline="0">
          <a:solidFill>
            <a:schemeClr val="tx1"/>
          </a:solidFill>
          <a:latin typeface="Arial" pitchFamily="34" charset="0"/>
          <a:ea typeface="+mn-ea"/>
          <a:cs typeface="Arial" pitchFamily="34" charset="0"/>
        </a:defRPr>
      </a:lvl7pPr>
      <a:lvl8pPr marL="1828800" indent="-223838" algn="l" defTabSz="914400" rtl="0" eaLnBrk="1" latinLnBrk="0" hangingPunct="1">
        <a:spcBef>
          <a:spcPct val="20000"/>
        </a:spcBef>
        <a:buClr>
          <a:srgbClr val="DA291C"/>
        </a:buClr>
        <a:buFont typeface="Arial" pitchFamily="34" charset="0"/>
        <a:buChar char="–"/>
        <a:defRPr sz="800" kern="1200" baseline="0">
          <a:solidFill>
            <a:schemeClr val="tx1"/>
          </a:solidFill>
          <a:latin typeface="Arial" pitchFamily="34" charset="0"/>
          <a:ea typeface="+mn-ea"/>
          <a:cs typeface="Arial" pitchFamily="34" charset="0"/>
        </a:defRPr>
      </a:lvl8pPr>
      <a:lvl9pPr marL="1828800" indent="-228600" algn="l" defTabSz="914400" rtl="0" eaLnBrk="1" latinLnBrk="0" hangingPunct="1">
        <a:spcBef>
          <a:spcPct val="20000"/>
        </a:spcBef>
        <a:buClr>
          <a:srgbClr val="DA291C"/>
        </a:buClr>
        <a:buFont typeface="Arial" pitchFamily="34" charset="0"/>
        <a:buChar char="–"/>
        <a:defRPr sz="1000" kern="120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elc-gitlab-las.magna.global/swv/Vision/MFK5_Demo" TargetMode="External"/><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1DB9D-D4DB-4625-A75D-48794FFCF739}"/>
              </a:ext>
            </a:extLst>
          </p:cNvPr>
          <p:cNvSpPr>
            <a:spLocks noGrp="1"/>
          </p:cNvSpPr>
          <p:nvPr>
            <p:ph type="ctrTitle"/>
          </p:nvPr>
        </p:nvSpPr>
        <p:spPr>
          <a:xfrm>
            <a:off x="2076216" y="3570889"/>
            <a:ext cx="6776122" cy="502903"/>
          </a:xfrm>
        </p:spPr>
        <p:txBody>
          <a:bodyPr/>
          <a:lstStyle/>
          <a:p>
            <a:r>
              <a:rPr lang="en-US" altLang="zh-CN" dirty="0"/>
              <a:t> Some IP Protocol of Ethernet</a:t>
            </a:r>
            <a:endParaRPr lang="en-US" dirty="0"/>
          </a:p>
        </p:txBody>
      </p:sp>
      <p:sp>
        <p:nvSpPr>
          <p:cNvPr id="5" name="Subtitle 4">
            <a:extLst>
              <a:ext uri="{FF2B5EF4-FFF2-40B4-BE49-F238E27FC236}">
                <a16:creationId xmlns:a16="http://schemas.microsoft.com/office/drawing/2014/main" id="{A80CEBF8-9A3B-420D-8CCB-C6129EF235C8}"/>
              </a:ext>
            </a:extLst>
          </p:cNvPr>
          <p:cNvSpPr>
            <a:spLocks noGrp="1"/>
          </p:cNvSpPr>
          <p:nvPr>
            <p:ph type="subTitle" idx="1"/>
          </p:nvPr>
        </p:nvSpPr>
        <p:spPr/>
        <p:txBody>
          <a:bodyPr/>
          <a:lstStyle/>
          <a:p>
            <a:r>
              <a:rPr lang="en-US" dirty="0"/>
              <a:t>Yaping Li      Software Verification Engineer</a:t>
            </a:r>
          </a:p>
        </p:txBody>
      </p:sp>
      <p:sp>
        <p:nvSpPr>
          <p:cNvPr id="6" name="Date Placeholder 5">
            <a:extLst>
              <a:ext uri="{FF2B5EF4-FFF2-40B4-BE49-F238E27FC236}">
                <a16:creationId xmlns:a16="http://schemas.microsoft.com/office/drawing/2014/main" id="{0083B750-1132-4EB3-A8CE-41818CAD14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455909-EC51-459D-ADD0-534A38119007}" type="datetime1">
              <a:rPr kumimoji="0" lang="en-US" sz="14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9/24/2024</a:t>
            </a:fld>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10977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10</a:t>
            </a:fld>
            <a:endParaRPr lang="en-US"/>
          </a:p>
        </p:txBody>
      </p:sp>
      <p:grpSp>
        <p:nvGrpSpPr>
          <p:cNvPr id="16" name="Group 15">
            <a:extLst>
              <a:ext uri="{FF2B5EF4-FFF2-40B4-BE49-F238E27FC236}">
                <a16:creationId xmlns:a16="http://schemas.microsoft.com/office/drawing/2014/main" id="{20A3CC9B-C156-5549-13B1-858BB7C9E825}"/>
              </a:ext>
            </a:extLst>
          </p:cNvPr>
          <p:cNvGrpSpPr/>
          <p:nvPr/>
        </p:nvGrpSpPr>
        <p:grpSpPr>
          <a:xfrm>
            <a:off x="0" y="517571"/>
            <a:ext cx="9038527" cy="3834296"/>
            <a:chOff x="0" y="517571"/>
            <a:chExt cx="9038527" cy="3834296"/>
          </a:xfrm>
        </p:grpSpPr>
        <p:pic>
          <p:nvPicPr>
            <p:cNvPr id="3" name="Picture 2">
              <a:extLst>
                <a:ext uri="{FF2B5EF4-FFF2-40B4-BE49-F238E27FC236}">
                  <a16:creationId xmlns:a16="http://schemas.microsoft.com/office/drawing/2014/main" id="{AD4BDA9E-8C96-2067-7805-F676A4CF4A4B}"/>
                </a:ext>
              </a:extLst>
            </p:cNvPr>
            <p:cNvPicPr>
              <a:picLocks noChangeAspect="1"/>
            </p:cNvPicPr>
            <p:nvPr/>
          </p:nvPicPr>
          <p:blipFill>
            <a:blip r:embed="rId2"/>
            <a:stretch>
              <a:fillRect/>
            </a:stretch>
          </p:blipFill>
          <p:spPr>
            <a:xfrm>
              <a:off x="0" y="1520594"/>
              <a:ext cx="9038527" cy="2831273"/>
            </a:xfrm>
            <a:prstGeom prst="rect">
              <a:avLst/>
            </a:prstGeom>
          </p:spPr>
        </p:pic>
        <p:sp>
          <p:nvSpPr>
            <p:cNvPr id="7" name="TextBox 6">
              <a:extLst>
                <a:ext uri="{FF2B5EF4-FFF2-40B4-BE49-F238E27FC236}">
                  <a16:creationId xmlns:a16="http://schemas.microsoft.com/office/drawing/2014/main" id="{6CFF5A94-8FB4-AC53-F241-B8E6DC5F6DD9}"/>
                </a:ext>
              </a:extLst>
            </p:cNvPr>
            <p:cNvSpPr txBox="1"/>
            <p:nvPr/>
          </p:nvSpPr>
          <p:spPr>
            <a:xfrm>
              <a:off x="389467" y="517571"/>
              <a:ext cx="1394934" cy="369332"/>
            </a:xfrm>
            <a:prstGeom prst="rect">
              <a:avLst/>
            </a:prstGeom>
            <a:solidFill>
              <a:schemeClr val="accent6">
                <a:lumMod val="20000"/>
                <a:lumOff val="80000"/>
              </a:schemeClr>
            </a:solidFill>
          </p:spPr>
          <p:txBody>
            <a:bodyPr wrap="none" rtlCol="0">
              <a:spAutoFit/>
            </a:bodyPr>
            <a:lstStyle/>
            <a:p>
              <a:r>
                <a:rPr lang="en-US" dirty="0"/>
                <a:t>PDU N</a:t>
              </a:r>
              <a:r>
                <a:rPr lang="en-US" altLang="zh-CN" dirty="0"/>
                <a:t>ame</a:t>
              </a:r>
              <a:endParaRPr lang="en-US" dirty="0"/>
            </a:p>
          </p:txBody>
        </p:sp>
        <p:sp>
          <p:nvSpPr>
            <p:cNvPr id="8" name="TextBox 7">
              <a:extLst>
                <a:ext uri="{FF2B5EF4-FFF2-40B4-BE49-F238E27FC236}">
                  <a16:creationId xmlns:a16="http://schemas.microsoft.com/office/drawing/2014/main" id="{966047E1-87AF-10CC-64AA-6EF8E7B91EC2}"/>
                </a:ext>
              </a:extLst>
            </p:cNvPr>
            <p:cNvSpPr txBox="1"/>
            <p:nvPr/>
          </p:nvSpPr>
          <p:spPr>
            <a:xfrm>
              <a:off x="2211269" y="517571"/>
              <a:ext cx="966931" cy="369332"/>
            </a:xfrm>
            <a:prstGeom prst="rect">
              <a:avLst/>
            </a:prstGeom>
            <a:solidFill>
              <a:srgbClr val="92D050"/>
            </a:solidFill>
          </p:spPr>
          <p:txBody>
            <a:bodyPr wrap="none" rtlCol="0">
              <a:spAutoFit/>
            </a:bodyPr>
            <a:lstStyle/>
            <a:p>
              <a:r>
                <a:rPr lang="en-US" dirty="0"/>
                <a:t>PDU ID</a:t>
              </a:r>
            </a:p>
          </p:txBody>
        </p:sp>
        <p:sp>
          <p:nvSpPr>
            <p:cNvPr id="9" name="TextBox 8">
              <a:extLst>
                <a:ext uri="{FF2B5EF4-FFF2-40B4-BE49-F238E27FC236}">
                  <a16:creationId xmlns:a16="http://schemas.microsoft.com/office/drawing/2014/main" id="{5671FA48-EC41-EEFD-3EC5-E222B155859B}"/>
                </a:ext>
              </a:extLst>
            </p:cNvPr>
            <p:cNvSpPr txBox="1"/>
            <p:nvPr/>
          </p:nvSpPr>
          <p:spPr>
            <a:xfrm>
              <a:off x="3605069" y="517571"/>
              <a:ext cx="1441420" cy="369332"/>
            </a:xfrm>
            <a:prstGeom prst="rect">
              <a:avLst/>
            </a:prstGeom>
            <a:solidFill>
              <a:schemeClr val="accent3">
                <a:lumMod val="20000"/>
                <a:lumOff val="80000"/>
              </a:schemeClr>
            </a:solidFill>
          </p:spPr>
          <p:txBody>
            <a:bodyPr wrap="none" rtlCol="0">
              <a:spAutoFit/>
            </a:bodyPr>
            <a:lstStyle/>
            <a:p>
              <a:r>
                <a:rPr lang="en-US" dirty="0"/>
                <a:t>Data Length</a:t>
              </a:r>
            </a:p>
          </p:txBody>
        </p:sp>
        <p:cxnSp>
          <p:nvCxnSpPr>
            <p:cNvPr id="11" name="Straight Arrow Connector 10">
              <a:extLst>
                <a:ext uri="{FF2B5EF4-FFF2-40B4-BE49-F238E27FC236}">
                  <a16:creationId xmlns:a16="http://schemas.microsoft.com/office/drawing/2014/main" id="{8C250E18-A3DC-E742-161F-C6740A66E8CA}"/>
                </a:ext>
              </a:extLst>
            </p:cNvPr>
            <p:cNvCxnSpPr>
              <a:stCxn id="7" idx="2"/>
            </p:cNvCxnSpPr>
            <p:nvPr/>
          </p:nvCxnSpPr>
          <p:spPr>
            <a:xfrm>
              <a:off x="1086934" y="886903"/>
              <a:ext cx="0" cy="7640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ED66DF-B844-FD1B-5B7D-0F0F405BC866}"/>
                </a:ext>
              </a:extLst>
            </p:cNvPr>
            <p:cNvCxnSpPr>
              <a:stCxn id="8" idx="2"/>
            </p:cNvCxnSpPr>
            <p:nvPr/>
          </p:nvCxnSpPr>
          <p:spPr>
            <a:xfrm flipH="1">
              <a:off x="2125133" y="886903"/>
              <a:ext cx="569602" cy="7640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67FA63-3A97-554E-2B7B-FA615F3DE76B}"/>
                </a:ext>
              </a:extLst>
            </p:cNvPr>
            <p:cNvCxnSpPr>
              <a:stCxn id="9" idx="2"/>
            </p:cNvCxnSpPr>
            <p:nvPr/>
          </p:nvCxnSpPr>
          <p:spPr>
            <a:xfrm flipH="1">
              <a:off x="2565400" y="886903"/>
              <a:ext cx="1760379" cy="764097"/>
            </a:xfrm>
            <a:prstGeom prst="straightConnector1">
              <a:avLst/>
            </a:prstGeom>
            <a:ln w="127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0549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11</a:t>
            </a:fld>
            <a:endParaRPr lang="en-US"/>
          </a:p>
        </p:txBody>
      </p:sp>
      <p:pic>
        <p:nvPicPr>
          <p:cNvPr id="8" name="Picture 7">
            <a:extLst>
              <a:ext uri="{FF2B5EF4-FFF2-40B4-BE49-F238E27FC236}">
                <a16:creationId xmlns:a16="http://schemas.microsoft.com/office/drawing/2014/main" id="{37048713-7F20-CDA3-C54B-F1B5234B5A29}"/>
              </a:ext>
            </a:extLst>
          </p:cNvPr>
          <p:cNvPicPr>
            <a:picLocks noChangeAspect="1"/>
          </p:cNvPicPr>
          <p:nvPr/>
        </p:nvPicPr>
        <p:blipFill>
          <a:blip r:embed="rId2"/>
          <a:stretch>
            <a:fillRect/>
          </a:stretch>
        </p:blipFill>
        <p:spPr>
          <a:xfrm>
            <a:off x="0" y="1122920"/>
            <a:ext cx="9144000" cy="2897659"/>
          </a:xfrm>
          <a:prstGeom prst="rect">
            <a:avLst/>
          </a:prstGeom>
        </p:spPr>
      </p:pic>
    </p:spTree>
    <p:extLst>
      <p:ext uri="{BB962C8B-B14F-4D97-AF65-F5344CB8AC3E}">
        <p14:creationId xmlns:p14="http://schemas.microsoft.com/office/powerpoint/2010/main" val="386220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12</a:t>
            </a:fld>
            <a:endParaRPr lang="en-US"/>
          </a:p>
        </p:txBody>
      </p:sp>
      <p:grpSp>
        <p:nvGrpSpPr>
          <p:cNvPr id="14" name="Group 13">
            <a:extLst>
              <a:ext uri="{FF2B5EF4-FFF2-40B4-BE49-F238E27FC236}">
                <a16:creationId xmlns:a16="http://schemas.microsoft.com/office/drawing/2014/main" id="{14940A98-FB52-CC23-1F20-D2464425B8C1}"/>
              </a:ext>
            </a:extLst>
          </p:cNvPr>
          <p:cNvGrpSpPr/>
          <p:nvPr/>
        </p:nvGrpSpPr>
        <p:grpSpPr>
          <a:xfrm>
            <a:off x="262468" y="388274"/>
            <a:ext cx="7831666" cy="4285326"/>
            <a:chOff x="152400" y="282171"/>
            <a:chExt cx="8013526" cy="4641273"/>
          </a:xfrm>
        </p:grpSpPr>
        <p:pic>
          <p:nvPicPr>
            <p:cNvPr id="3" name="Picture 2">
              <a:extLst>
                <a:ext uri="{FF2B5EF4-FFF2-40B4-BE49-F238E27FC236}">
                  <a16:creationId xmlns:a16="http://schemas.microsoft.com/office/drawing/2014/main" id="{9431F0F7-70BB-BA0E-8674-E82FB0D39299}"/>
                </a:ext>
              </a:extLst>
            </p:cNvPr>
            <p:cNvPicPr>
              <a:picLocks noChangeAspect="1"/>
            </p:cNvPicPr>
            <p:nvPr/>
          </p:nvPicPr>
          <p:blipFill>
            <a:blip r:embed="rId2"/>
            <a:stretch>
              <a:fillRect/>
            </a:stretch>
          </p:blipFill>
          <p:spPr>
            <a:xfrm>
              <a:off x="152400" y="282171"/>
              <a:ext cx="8013526" cy="4579158"/>
            </a:xfrm>
            <a:prstGeom prst="rect">
              <a:avLst/>
            </a:prstGeom>
          </p:spPr>
        </p:pic>
        <p:sp>
          <p:nvSpPr>
            <p:cNvPr id="7" name="Rectangle 6">
              <a:extLst>
                <a:ext uri="{FF2B5EF4-FFF2-40B4-BE49-F238E27FC236}">
                  <a16:creationId xmlns:a16="http://schemas.microsoft.com/office/drawing/2014/main" id="{0805193F-2810-8F71-058A-5FA741416B7C}"/>
                </a:ext>
              </a:extLst>
            </p:cNvPr>
            <p:cNvSpPr/>
            <p:nvPr/>
          </p:nvSpPr>
          <p:spPr>
            <a:xfrm>
              <a:off x="2101763" y="1851352"/>
              <a:ext cx="2057400" cy="3072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A59F3B-7479-C9B6-C8EF-30B90A44E5C9}"/>
                </a:ext>
              </a:extLst>
            </p:cNvPr>
            <p:cNvSpPr txBox="1"/>
            <p:nvPr/>
          </p:nvSpPr>
          <p:spPr>
            <a:xfrm>
              <a:off x="5782733" y="1286933"/>
              <a:ext cx="1197764" cy="369332"/>
            </a:xfrm>
            <a:prstGeom prst="rect">
              <a:avLst/>
            </a:prstGeom>
            <a:solidFill>
              <a:schemeClr val="accent6">
                <a:lumMod val="20000"/>
                <a:lumOff val="80000"/>
              </a:schemeClr>
            </a:solidFill>
          </p:spPr>
          <p:txBody>
            <a:bodyPr wrap="none" rtlCol="0">
              <a:spAutoFit/>
            </a:bodyPr>
            <a:lstStyle/>
            <a:p>
              <a:r>
                <a:rPr lang="zh-CN" altLang="en-US" dirty="0"/>
                <a:t>一个</a:t>
              </a:r>
              <a:r>
                <a:rPr lang="en-US" dirty="0"/>
                <a:t>PDU </a:t>
              </a:r>
            </a:p>
          </p:txBody>
        </p:sp>
        <p:cxnSp>
          <p:nvCxnSpPr>
            <p:cNvPr id="11" name="Straight Arrow Connector 10">
              <a:extLst>
                <a:ext uri="{FF2B5EF4-FFF2-40B4-BE49-F238E27FC236}">
                  <a16:creationId xmlns:a16="http://schemas.microsoft.com/office/drawing/2014/main" id="{3D857326-C80C-B0E6-D939-997B5C3D6870}"/>
                </a:ext>
              </a:extLst>
            </p:cNvPr>
            <p:cNvCxnSpPr/>
            <p:nvPr/>
          </p:nvCxnSpPr>
          <p:spPr>
            <a:xfrm flipH="1" flipV="1">
              <a:off x="3649133" y="1031333"/>
              <a:ext cx="2133600" cy="4402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79AF07-2562-D18C-6318-F1CAB4CF66C3}"/>
                </a:ext>
              </a:extLst>
            </p:cNvPr>
            <p:cNvCxnSpPr/>
            <p:nvPr/>
          </p:nvCxnSpPr>
          <p:spPr>
            <a:xfrm flipH="1">
              <a:off x="4159163" y="1471599"/>
              <a:ext cx="1623570" cy="9752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29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13</a:t>
            </a:fld>
            <a:endParaRPr lang="en-US"/>
          </a:p>
        </p:txBody>
      </p:sp>
      <p:sp>
        <p:nvSpPr>
          <p:cNvPr id="8" name="TextBox 7">
            <a:extLst>
              <a:ext uri="{FF2B5EF4-FFF2-40B4-BE49-F238E27FC236}">
                <a16:creationId xmlns:a16="http://schemas.microsoft.com/office/drawing/2014/main" id="{5906E04B-73B5-5C1B-C159-B051A271B0B9}"/>
              </a:ext>
            </a:extLst>
          </p:cNvPr>
          <p:cNvSpPr txBox="1"/>
          <p:nvPr/>
        </p:nvSpPr>
        <p:spPr>
          <a:xfrm>
            <a:off x="561626" y="680667"/>
            <a:ext cx="7837307" cy="584775"/>
          </a:xfrm>
          <a:prstGeom prst="rect">
            <a:avLst/>
          </a:prstGeom>
          <a:noFill/>
        </p:spPr>
        <p:txBody>
          <a:bodyPr wrap="square">
            <a:spAutoFit/>
          </a:bodyPr>
          <a:lstStyle/>
          <a:p>
            <a:r>
              <a:rPr lang="en-US" altLang="zh-CN" sz="1600" dirty="0" err="1"/>
              <a:t>arxml</a:t>
            </a:r>
            <a:r>
              <a:rPr lang="zh-CN" altLang="en-US" sz="1600" dirty="0"/>
              <a:t>是一种用于</a:t>
            </a:r>
            <a:r>
              <a:rPr lang="en-US" altLang="zh-CN" sz="1600" dirty="0" err="1"/>
              <a:t>AutoSAR</a:t>
            </a:r>
            <a:r>
              <a:rPr lang="zh-CN" altLang="en-US" sz="1600" dirty="0"/>
              <a:t>工具链中不同工具间交换信息的文件，包含了系统级、应用级和基础软件级的配置信息，如系统架构、软件组件描述、</a:t>
            </a:r>
            <a:r>
              <a:rPr lang="en-US" altLang="zh-CN" sz="1600" dirty="0"/>
              <a:t>ECU</a:t>
            </a:r>
            <a:r>
              <a:rPr lang="zh-CN" altLang="en-US" sz="1600" dirty="0"/>
              <a:t>映射等。</a:t>
            </a:r>
            <a:endParaRPr lang="en-US" sz="1600" dirty="0"/>
          </a:p>
        </p:txBody>
      </p:sp>
      <p:sp>
        <p:nvSpPr>
          <p:cNvPr id="9" name="TextBox 8">
            <a:extLst>
              <a:ext uri="{FF2B5EF4-FFF2-40B4-BE49-F238E27FC236}">
                <a16:creationId xmlns:a16="http://schemas.microsoft.com/office/drawing/2014/main" id="{A370F1E7-1507-E5BE-61CA-B7B44CBD7D70}"/>
              </a:ext>
            </a:extLst>
          </p:cNvPr>
          <p:cNvSpPr txBox="1"/>
          <p:nvPr/>
        </p:nvSpPr>
        <p:spPr>
          <a:xfrm>
            <a:off x="620893" y="183530"/>
            <a:ext cx="1958613" cy="369332"/>
          </a:xfrm>
          <a:prstGeom prst="rect">
            <a:avLst/>
          </a:prstGeom>
          <a:noFill/>
        </p:spPr>
        <p:txBody>
          <a:bodyPr wrap="none" rtlCol="0">
            <a:spAutoFit/>
          </a:bodyPr>
          <a:lstStyle/>
          <a:p>
            <a:r>
              <a:rPr lang="en-US" dirty="0"/>
              <a:t>ARXML </a:t>
            </a:r>
            <a:r>
              <a:rPr lang="zh-CN" altLang="en-US" dirty="0"/>
              <a:t>是什么？</a:t>
            </a:r>
            <a:endParaRPr lang="en-US" dirty="0"/>
          </a:p>
        </p:txBody>
      </p:sp>
      <p:pic>
        <p:nvPicPr>
          <p:cNvPr id="10" name="Picture 9">
            <a:extLst>
              <a:ext uri="{FF2B5EF4-FFF2-40B4-BE49-F238E27FC236}">
                <a16:creationId xmlns:a16="http://schemas.microsoft.com/office/drawing/2014/main" id="{7EDA1E49-425C-6E85-D79B-2FDDAE31B932}"/>
              </a:ext>
            </a:extLst>
          </p:cNvPr>
          <p:cNvPicPr>
            <a:picLocks noChangeAspect="1"/>
          </p:cNvPicPr>
          <p:nvPr/>
        </p:nvPicPr>
        <p:blipFill rotWithShape="1">
          <a:blip r:embed="rId2"/>
          <a:srcRect l="2334" t="12556" r="1388" b="3089"/>
          <a:stretch/>
        </p:blipFill>
        <p:spPr>
          <a:xfrm>
            <a:off x="620893" y="1299079"/>
            <a:ext cx="7109441" cy="3660891"/>
          </a:xfrm>
          <a:prstGeom prst="rect">
            <a:avLst/>
          </a:prstGeom>
        </p:spPr>
      </p:pic>
    </p:spTree>
    <p:extLst>
      <p:ext uri="{BB962C8B-B14F-4D97-AF65-F5344CB8AC3E}">
        <p14:creationId xmlns:p14="http://schemas.microsoft.com/office/powerpoint/2010/main" val="531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14</a:t>
            </a:fld>
            <a:endParaRPr lang="en-US"/>
          </a:p>
        </p:txBody>
      </p:sp>
      <p:sp>
        <p:nvSpPr>
          <p:cNvPr id="10" name="TextBox 9">
            <a:extLst>
              <a:ext uri="{FF2B5EF4-FFF2-40B4-BE49-F238E27FC236}">
                <a16:creationId xmlns:a16="http://schemas.microsoft.com/office/drawing/2014/main" id="{D93F6276-604A-6A58-7212-FBEEFF5D00CD}"/>
              </a:ext>
            </a:extLst>
          </p:cNvPr>
          <p:cNvSpPr txBox="1"/>
          <p:nvPr/>
        </p:nvSpPr>
        <p:spPr>
          <a:xfrm>
            <a:off x="711200" y="360846"/>
            <a:ext cx="3228191" cy="369332"/>
          </a:xfrm>
          <a:prstGeom prst="rect">
            <a:avLst/>
          </a:prstGeom>
          <a:noFill/>
        </p:spPr>
        <p:txBody>
          <a:bodyPr wrap="none" rtlCol="0">
            <a:spAutoFit/>
          </a:bodyPr>
          <a:lstStyle/>
          <a:p>
            <a:r>
              <a:rPr lang="en-US" i="1" dirty="0">
                <a:solidFill>
                  <a:srgbClr val="FF0000"/>
                </a:solidFill>
              </a:rPr>
              <a:t>S</a:t>
            </a:r>
            <a:r>
              <a:rPr lang="en-US" altLang="zh-CN" i="1" dirty="0">
                <a:solidFill>
                  <a:srgbClr val="FF0000"/>
                </a:solidFill>
              </a:rPr>
              <a:t>ome IP </a:t>
            </a:r>
            <a:r>
              <a:rPr lang="zh-CN" altLang="en-US" i="1" dirty="0">
                <a:solidFill>
                  <a:srgbClr val="FF0000"/>
                </a:solidFill>
              </a:rPr>
              <a:t>“服务”是什么呢？</a:t>
            </a:r>
            <a:endParaRPr lang="en-US" i="1" dirty="0">
              <a:solidFill>
                <a:srgbClr val="FF0000"/>
              </a:solidFill>
            </a:endParaRPr>
          </a:p>
        </p:txBody>
      </p:sp>
      <p:sp>
        <p:nvSpPr>
          <p:cNvPr id="12" name="TextBox 11">
            <a:extLst>
              <a:ext uri="{FF2B5EF4-FFF2-40B4-BE49-F238E27FC236}">
                <a16:creationId xmlns:a16="http://schemas.microsoft.com/office/drawing/2014/main" id="{55D1258F-9EC6-A762-37B5-A6C62CB50CAA}"/>
              </a:ext>
            </a:extLst>
          </p:cNvPr>
          <p:cNvSpPr txBox="1"/>
          <p:nvPr/>
        </p:nvSpPr>
        <p:spPr>
          <a:xfrm>
            <a:off x="704328" y="1384574"/>
            <a:ext cx="7611532" cy="2585323"/>
          </a:xfrm>
          <a:prstGeom prst="rect">
            <a:avLst/>
          </a:prstGeom>
          <a:noFill/>
        </p:spPr>
        <p:txBody>
          <a:bodyPr wrap="square">
            <a:spAutoFit/>
          </a:bodyPr>
          <a:lstStyle/>
          <a:p>
            <a:r>
              <a:rPr lang="en-US" altLang="zh-CN" dirty="0">
                <a:solidFill>
                  <a:srgbClr val="262626"/>
                </a:solidFill>
                <a:effectLst/>
              </a:rPr>
              <a:t>SOME/IP</a:t>
            </a:r>
            <a:r>
              <a:rPr lang="zh-CN" altLang="en-US" dirty="0">
                <a:solidFill>
                  <a:srgbClr val="262626"/>
                </a:solidFill>
                <a:effectLst/>
              </a:rPr>
              <a:t>协议是一种基于</a:t>
            </a:r>
            <a:r>
              <a:rPr lang="en-US" altLang="zh-CN" dirty="0">
                <a:solidFill>
                  <a:srgbClr val="262626"/>
                </a:solidFill>
                <a:effectLst/>
              </a:rPr>
              <a:t>Ethernet</a:t>
            </a:r>
            <a:r>
              <a:rPr lang="zh-CN" altLang="en-US" dirty="0">
                <a:solidFill>
                  <a:srgbClr val="262626"/>
                </a:solidFill>
                <a:effectLst/>
              </a:rPr>
              <a:t>的通讯协议，它在车载网络中用于实现服务的发现、提供和使用（</a:t>
            </a:r>
            <a:r>
              <a:rPr lang="en-US" altLang="zh-CN" dirty="0">
                <a:solidFill>
                  <a:srgbClr val="262626"/>
                </a:solidFill>
                <a:effectLst/>
              </a:rPr>
              <a:t>Service Discovery, Provision, and Utilization</a:t>
            </a:r>
            <a:r>
              <a:rPr lang="zh-CN" altLang="en-US" dirty="0">
                <a:solidFill>
                  <a:srgbClr val="262626"/>
                </a:solidFill>
                <a:effectLst/>
              </a:rPr>
              <a:t>）。这一协议允许系统中的不同组件相互通讯，实现数据的快速传输和处理。这一点在心理学中被比喻为人类社交中的“语言”</a:t>
            </a:r>
            <a:r>
              <a:rPr lang="en-US" altLang="zh-CN" dirty="0">
                <a:solidFill>
                  <a:srgbClr val="262626"/>
                </a:solidFill>
                <a:effectLst/>
              </a:rPr>
              <a:t>——</a:t>
            </a:r>
            <a:r>
              <a:rPr lang="zh-CN" altLang="en-US" dirty="0">
                <a:solidFill>
                  <a:srgbClr val="262626"/>
                </a:solidFill>
                <a:effectLst/>
              </a:rPr>
              <a:t>它连接了不同的思想和信息，使得复杂的交流成为可能。</a:t>
            </a:r>
          </a:p>
          <a:p>
            <a:r>
              <a:rPr lang="zh-CN" altLang="en-US" dirty="0">
                <a:solidFill>
                  <a:srgbClr val="262626"/>
                </a:solidFill>
                <a:effectLst/>
              </a:rPr>
              <a:t>在</a:t>
            </a:r>
            <a:r>
              <a:rPr lang="en-US" altLang="zh-CN" dirty="0">
                <a:solidFill>
                  <a:srgbClr val="262626"/>
                </a:solidFill>
                <a:effectLst/>
              </a:rPr>
              <a:t>SOME/IP</a:t>
            </a:r>
            <a:r>
              <a:rPr lang="zh-CN" altLang="en-US" dirty="0">
                <a:solidFill>
                  <a:srgbClr val="262626"/>
                </a:solidFill>
                <a:effectLst/>
              </a:rPr>
              <a:t>中，</a:t>
            </a:r>
            <a:r>
              <a:rPr lang="zh-CN" altLang="en-US" b="1" dirty="0">
                <a:solidFill>
                  <a:srgbClr val="262626"/>
                </a:solidFill>
                <a:effectLst/>
              </a:rPr>
              <a:t>服务（</a:t>
            </a:r>
            <a:r>
              <a:rPr lang="en-US" altLang="zh-CN" b="1" dirty="0">
                <a:solidFill>
                  <a:srgbClr val="262626"/>
                </a:solidFill>
                <a:effectLst/>
              </a:rPr>
              <a:t>Services</a:t>
            </a:r>
            <a:r>
              <a:rPr lang="zh-CN" altLang="en-US" b="1" dirty="0">
                <a:solidFill>
                  <a:srgbClr val="262626"/>
                </a:solidFill>
                <a:effectLst/>
              </a:rPr>
              <a:t>）是通讯的基本单位</a:t>
            </a:r>
            <a:r>
              <a:rPr lang="zh-CN" altLang="en-US" dirty="0">
                <a:solidFill>
                  <a:srgbClr val="262626"/>
                </a:solidFill>
                <a:effectLst/>
              </a:rPr>
              <a:t>。</a:t>
            </a:r>
            <a:r>
              <a:rPr lang="zh-CN" altLang="en-US" b="1" dirty="0">
                <a:solidFill>
                  <a:srgbClr val="FF0000"/>
                </a:solidFill>
                <a:effectLst/>
              </a:rPr>
              <a:t>每个服务都可以被定义为一组功能或一组数据</a:t>
            </a:r>
            <a:r>
              <a:rPr lang="zh-CN" altLang="en-US" dirty="0">
                <a:solidFill>
                  <a:srgbClr val="262626"/>
                </a:solidFill>
                <a:effectLst/>
              </a:rPr>
              <a:t>，其他系统可以通过网络请求这些服务。这一概念在人类的协作和社交中也很常见，比如一个团队中的不同成员提供不同的专业技能。</a:t>
            </a:r>
          </a:p>
        </p:txBody>
      </p:sp>
    </p:spTree>
    <p:extLst>
      <p:ext uri="{BB962C8B-B14F-4D97-AF65-F5344CB8AC3E}">
        <p14:creationId xmlns:p14="http://schemas.microsoft.com/office/powerpoint/2010/main" val="3151558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15</a:t>
            </a:fld>
            <a:endParaRPr lang="en-US"/>
          </a:p>
        </p:txBody>
      </p:sp>
      <p:sp>
        <p:nvSpPr>
          <p:cNvPr id="3" name="TextBox 2">
            <a:extLst>
              <a:ext uri="{FF2B5EF4-FFF2-40B4-BE49-F238E27FC236}">
                <a16:creationId xmlns:a16="http://schemas.microsoft.com/office/drawing/2014/main" id="{75906464-F393-C9D6-60C4-8D71BD70EA1F}"/>
              </a:ext>
            </a:extLst>
          </p:cNvPr>
          <p:cNvSpPr txBox="1"/>
          <p:nvPr/>
        </p:nvSpPr>
        <p:spPr>
          <a:xfrm>
            <a:off x="702732" y="435801"/>
            <a:ext cx="6841067" cy="646331"/>
          </a:xfrm>
          <a:prstGeom prst="rect">
            <a:avLst/>
          </a:prstGeom>
          <a:noFill/>
        </p:spPr>
        <p:txBody>
          <a:bodyPr wrap="square">
            <a:spAutoFit/>
          </a:bodyPr>
          <a:lstStyle/>
          <a:p>
            <a:r>
              <a:rPr lang="en-US" altLang="zh-CN" dirty="0">
                <a:highlight>
                  <a:srgbClr val="FFFF00"/>
                </a:highlight>
              </a:rPr>
              <a:t>SOME/IP</a:t>
            </a:r>
            <a:r>
              <a:rPr lang="zh-CN" altLang="en-US" dirty="0">
                <a:highlight>
                  <a:srgbClr val="FFFF00"/>
                </a:highlight>
              </a:rPr>
              <a:t>是一种基于</a:t>
            </a:r>
            <a:r>
              <a:rPr lang="en-US" altLang="zh-CN" dirty="0">
                <a:highlight>
                  <a:srgbClr val="FFFF00"/>
                </a:highlight>
              </a:rPr>
              <a:t>IP</a:t>
            </a:r>
            <a:r>
              <a:rPr lang="zh-CN" altLang="en-US" dirty="0">
                <a:highlight>
                  <a:srgbClr val="FFFF00"/>
                </a:highlight>
              </a:rPr>
              <a:t>网络的消息传递协议</a:t>
            </a:r>
            <a:r>
              <a:rPr lang="zh-CN" altLang="en-US" dirty="0"/>
              <a:t>，专门设计用于高效的车辆内通信。在汽车行业，数据交换的效率和可靠性是至关重要的。</a:t>
            </a:r>
            <a:endParaRPr lang="en-US" dirty="0"/>
          </a:p>
        </p:txBody>
      </p:sp>
      <p:sp>
        <p:nvSpPr>
          <p:cNvPr id="9" name="TextBox 8">
            <a:extLst>
              <a:ext uri="{FF2B5EF4-FFF2-40B4-BE49-F238E27FC236}">
                <a16:creationId xmlns:a16="http://schemas.microsoft.com/office/drawing/2014/main" id="{EEFF5737-070E-E14E-B23D-E435466E789B}"/>
              </a:ext>
            </a:extLst>
          </p:cNvPr>
          <p:cNvSpPr txBox="1"/>
          <p:nvPr/>
        </p:nvSpPr>
        <p:spPr>
          <a:xfrm>
            <a:off x="702732" y="1350202"/>
            <a:ext cx="7298268" cy="646331"/>
          </a:xfrm>
          <a:prstGeom prst="rect">
            <a:avLst/>
          </a:prstGeom>
          <a:noFill/>
        </p:spPr>
        <p:txBody>
          <a:bodyPr wrap="square">
            <a:spAutoFit/>
          </a:bodyPr>
          <a:lstStyle/>
          <a:p>
            <a:r>
              <a:rPr lang="en-US" altLang="zh-CN" dirty="0"/>
              <a:t>SOME/IP</a:t>
            </a:r>
            <a:r>
              <a:rPr lang="zh-CN" altLang="en-US" dirty="0"/>
              <a:t>支持灵活的服务发现和动态地址分配，这使得车辆内各个系统可以高效地相互通信。</a:t>
            </a:r>
            <a:endParaRPr lang="en-US" dirty="0"/>
          </a:p>
        </p:txBody>
      </p:sp>
      <p:sp>
        <p:nvSpPr>
          <p:cNvPr id="13" name="TextBox 12">
            <a:extLst>
              <a:ext uri="{FF2B5EF4-FFF2-40B4-BE49-F238E27FC236}">
                <a16:creationId xmlns:a16="http://schemas.microsoft.com/office/drawing/2014/main" id="{22AE7908-5D04-E0C6-9BF0-8B49AC4FAE8E}"/>
              </a:ext>
            </a:extLst>
          </p:cNvPr>
          <p:cNvSpPr txBox="1"/>
          <p:nvPr/>
        </p:nvSpPr>
        <p:spPr>
          <a:xfrm>
            <a:off x="761999" y="2752381"/>
            <a:ext cx="7408333" cy="923330"/>
          </a:xfrm>
          <a:prstGeom prst="rect">
            <a:avLst/>
          </a:prstGeom>
          <a:noFill/>
        </p:spPr>
        <p:txBody>
          <a:bodyPr wrap="square">
            <a:spAutoFit/>
          </a:bodyPr>
          <a:lstStyle/>
          <a:p>
            <a:r>
              <a:rPr lang="zh-CN" altLang="en-US" dirty="0">
                <a:highlight>
                  <a:srgbClr val="00FFFF"/>
                </a:highlight>
              </a:rPr>
              <a:t>我们可以将</a:t>
            </a:r>
            <a:r>
              <a:rPr lang="en-US" altLang="zh-CN" dirty="0">
                <a:highlight>
                  <a:srgbClr val="00FFFF"/>
                </a:highlight>
              </a:rPr>
              <a:t>SOME/IP</a:t>
            </a:r>
            <a:r>
              <a:rPr lang="zh-CN" altLang="en-US" dirty="0">
                <a:highlight>
                  <a:srgbClr val="00FFFF"/>
                </a:highlight>
              </a:rPr>
              <a:t>看作是汽车行业中信息交换的神经网络，</a:t>
            </a:r>
            <a:r>
              <a:rPr lang="zh-CN" altLang="en-US" dirty="0"/>
              <a:t>它不仅仅是传输数据的</a:t>
            </a:r>
            <a:r>
              <a:rPr lang="zh-CN" altLang="en-US" b="1" dirty="0"/>
              <a:t>通道</a:t>
            </a:r>
            <a:r>
              <a:rPr lang="zh-CN" altLang="en-US" dirty="0"/>
              <a:t>，更是整个车辆</a:t>
            </a:r>
            <a:r>
              <a:rPr lang="zh-CN" altLang="en-US" b="1" dirty="0"/>
              <a:t>通信系统的大脑</a:t>
            </a:r>
            <a:r>
              <a:rPr lang="zh-CN" altLang="en-US" dirty="0"/>
              <a:t>。在这里，每一条信息都像思想一样快速流动，确保车辆各个系统之间的无缝交互。</a:t>
            </a:r>
            <a:endParaRPr lang="en-US" dirty="0"/>
          </a:p>
        </p:txBody>
      </p:sp>
    </p:spTree>
    <p:extLst>
      <p:ext uri="{BB962C8B-B14F-4D97-AF65-F5344CB8AC3E}">
        <p14:creationId xmlns:p14="http://schemas.microsoft.com/office/powerpoint/2010/main" val="20239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16</a:t>
            </a:fld>
            <a:endParaRPr lang="en-US"/>
          </a:p>
        </p:txBody>
      </p:sp>
      <p:sp>
        <p:nvSpPr>
          <p:cNvPr id="3" name="TextBox 2">
            <a:extLst>
              <a:ext uri="{FF2B5EF4-FFF2-40B4-BE49-F238E27FC236}">
                <a16:creationId xmlns:a16="http://schemas.microsoft.com/office/drawing/2014/main" id="{EB417220-9177-B5AC-1878-99E8B5D5C231}"/>
              </a:ext>
            </a:extLst>
          </p:cNvPr>
          <p:cNvSpPr txBox="1"/>
          <p:nvPr/>
        </p:nvSpPr>
        <p:spPr>
          <a:xfrm>
            <a:off x="1109133" y="2801585"/>
            <a:ext cx="6883400" cy="1200329"/>
          </a:xfrm>
          <a:prstGeom prst="rect">
            <a:avLst/>
          </a:prstGeom>
          <a:noFill/>
        </p:spPr>
        <p:txBody>
          <a:bodyPr wrap="square">
            <a:spAutoFit/>
          </a:bodyPr>
          <a:lstStyle/>
          <a:p>
            <a:r>
              <a:rPr lang="en-US" dirty="0"/>
              <a:t>SOME/</a:t>
            </a:r>
            <a:r>
              <a:rPr lang="en-US" dirty="0" err="1"/>
              <a:t>IP-SD（Service</a:t>
            </a:r>
            <a:r>
              <a:rPr lang="en-US" dirty="0"/>
              <a:t> Discovery，</a:t>
            </a:r>
            <a:r>
              <a:rPr lang="zh-CN" altLang="en-US" dirty="0"/>
              <a:t>服务发现）是</a:t>
            </a:r>
            <a:r>
              <a:rPr lang="en-US" dirty="0"/>
              <a:t>SOME/IP</a:t>
            </a:r>
            <a:r>
              <a:rPr lang="zh-CN" altLang="en-US" dirty="0"/>
              <a:t>中的</a:t>
            </a:r>
            <a:r>
              <a:rPr lang="zh-CN" altLang="en-US" b="1" dirty="0">
                <a:solidFill>
                  <a:srgbClr val="FF0000"/>
                </a:solidFill>
              </a:rPr>
              <a:t>服务发现机制</a:t>
            </a:r>
            <a:r>
              <a:rPr lang="zh-CN" altLang="en-US" dirty="0"/>
              <a:t>，客户端可以通过</a:t>
            </a:r>
            <a:r>
              <a:rPr lang="en-US" dirty="0"/>
              <a:t>SOME/IP-SD</a:t>
            </a:r>
            <a:r>
              <a:rPr lang="zh-CN" altLang="en-US" dirty="0"/>
              <a:t>来查找服务的位置，判断服务的可用性，</a:t>
            </a:r>
            <a:r>
              <a:rPr lang="zh-CN" altLang="en-US" b="1" dirty="0">
                <a:solidFill>
                  <a:srgbClr val="FF0000"/>
                </a:solidFill>
              </a:rPr>
              <a:t>或者订阅事件组</a:t>
            </a:r>
            <a:r>
              <a:rPr lang="zh-CN" altLang="en-US" dirty="0"/>
              <a:t>等等，基于</a:t>
            </a:r>
            <a:r>
              <a:rPr lang="en-US" dirty="0"/>
              <a:t>SD</a:t>
            </a:r>
            <a:r>
              <a:rPr lang="zh-CN" altLang="en-US" dirty="0"/>
              <a:t>可以实现车内节点的“即插即用（</a:t>
            </a:r>
            <a:r>
              <a:rPr lang="en-US" dirty="0"/>
              <a:t>Plug &amp; Play）”。</a:t>
            </a:r>
          </a:p>
        </p:txBody>
      </p:sp>
      <p:sp>
        <p:nvSpPr>
          <p:cNvPr id="8" name="TextBox 7">
            <a:extLst>
              <a:ext uri="{FF2B5EF4-FFF2-40B4-BE49-F238E27FC236}">
                <a16:creationId xmlns:a16="http://schemas.microsoft.com/office/drawing/2014/main" id="{DDE3BA56-E18A-2C84-8B6B-B5B0C6524B5F}"/>
              </a:ext>
            </a:extLst>
          </p:cNvPr>
          <p:cNvSpPr txBox="1"/>
          <p:nvPr/>
        </p:nvSpPr>
        <p:spPr>
          <a:xfrm>
            <a:off x="1109133" y="2181981"/>
            <a:ext cx="4572000" cy="369332"/>
          </a:xfrm>
          <a:prstGeom prst="rect">
            <a:avLst/>
          </a:prstGeom>
          <a:noFill/>
        </p:spPr>
        <p:txBody>
          <a:bodyPr wrap="square">
            <a:spAutoFit/>
          </a:bodyPr>
          <a:lstStyle/>
          <a:p>
            <a:r>
              <a:rPr lang="en-US" dirty="0"/>
              <a:t>SOME/IP-SD</a:t>
            </a:r>
          </a:p>
        </p:txBody>
      </p:sp>
      <p:sp>
        <p:nvSpPr>
          <p:cNvPr id="10" name="TextBox 9">
            <a:extLst>
              <a:ext uri="{FF2B5EF4-FFF2-40B4-BE49-F238E27FC236}">
                <a16:creationId xmlns:a16="http://schemas.microsoft.com/office/drawing/2014/main" id="{D7585BA5-31E2-F2CF-2481-84312DF03AC5}"/>
              </a:ext>
            </a:extLst>
          </p:cNvPr>
          <p:cNvSpPr txBox="1"/>
          <p:nvPr/>
        </p:nvSpPr>
        <p:spPr>
          <a:xfrm>
            <a:off x="973665" y="801205"/>
            <a:ext cx="6756400" cy="584775"/>
          </a:xfrm>
          <a:prstGeom prst="rect">
            <a:avLst/>
          </a:prstGeom>
          <a:noFill/>
        </p:spPr>
        <p:txBody>
          <a:bodyPr wrap="square">
            <a:spAutoFit/>
          </a:bodyPr>
          <a:lstStyle/>
          <a:p>
            <a:r>
              <a:rPr lang="en-US" altLang="zh-CN" sz="1600" dirty="0"/>
              <a:t>SOME/IP</a:t>
            </a:r>
            <a:r>
              <a:rPr lang="zh-CN" altLang="en-US" sz="1600" dirty="0"/>
              <a:t>本身只是中间件，</a:t>
            </a:r>
            <a:r>
              <a:rPr lang="zh-CN" altLang="en-US" sz="1600" dirty="0">
                <a:highlight>
                  <a:srgbClr val="00FF00"/>
                </a:highlight>
              </a:rPr>
              <a:t>它仅提供了若干接口，运行在其上的应用可以使用这些接口来完成通信。</a:t>
            </a:r>
            <a:endParaRPr lang="en-US" sz="1600" dirty="0">
              <a:highlight>
                <a:srgbClr val="00FF00"/>
              </a:highlight>
            </a:endParaRPr>
          </a:p>
        </p:txBody>
      </p:sp>
    </p:spTree>
    <p:extLst>
      <p:ext uri="{BB962C8B-B14F-4D97-AF65-F5344CB8AC3E}">
        <p14:creationId xmlns:p14="http://schemas.microsoft.com/office/powerpoint/2010/main" val="428096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17</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637601" y="945249"/>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3" name="TextBox 2">
            <a:extLst>
              <a:ext uri="{FF2B5EF4-FFF2-40B4-BE49-F238E27FC236}">
                <a16:creationId xmlns:a16="http://schemas.microsoft.com/office/drawing/2014/main" id="{8262FAEB-AF30-4F56-A542-BDD2690400A6}"/>
              </a:ext>
            </a:extLst>
          </p:cNvPr>
          <p:cNvSpPr txBox="1"/>
          <p:nvPr/>
        </p:nvSpPr>
        <p:spPr>
          <a:xfrm>
            <a:off x="1654414" y="2230463"/>
            <a:ext cx="5602264" cy="923330"/>
          </a:xfrm>
          <a:prstGeom prst="rect">
            <a:avLst/>
          </a:prstGeom>
          <a:solidFill>
            <a:schemeClr val="accent6">
              <a:lumMod val="20000"/>
              <a:lumOff val="80000"/>
            </a:schemeClr>
          </a:solidFill>
        </p:spPr>
        <p:txBody>
          <a:bodyPr wrap="square">
            <a:spAutoFit/>
          </a:bodyPr>
          <a:lstStyle/>
          <a:p>
            <a:pPr marL="342900" indent="-342900">
              <a:buAutoNum type="arabicPeriod"/>
            </a:pPr>
            <a:r>
              <a:rPr lang="en-US" dirty="0"/>
              <a:t>Method – </a:t>
            </a:r>
            <a:r>
              <a:rPr lang="zh-CN" altLang="en-US" dirty="0"/>
              <a:t>方法；</a:t>
            </a:r>
            <a:endParaRPr lang="en-US" altLang="zh-CN" dirty="0"/>
          </a:p>
          <a:p>
            <a:pPr marL="342900" indent="-342900">
              <a:buAutoNum type="arabicPeriod"/>
            </a:pPr>
            <a:r>
              <a:rPr lang="en-US" dirty="0"/>
              <a:t>P</a:t>
            </a:r>
            <a:r>
              <a:rPr lang="en-US" altLang="zh-CN" dirty="0"/>
              <a:t>roperty/Field – </a:t>
            </a:r>
            <a:r>
              <a:rPr lang="zh-CN" altLang="en-US" dirty="0"/>
              <a:t>属性</a:t>
            </a:r>
            <a:r>
              <a:rPr lang="en-US" altLang="zh-CN" dirty="0"/>
              <a:t>/</a:t>
            </a:r>
            <a:r>
              <a:rPr lang="zh-CN" altLang="en-US" dirty="0"/>
              <a:t>字段；</a:t>
            </a:r>
            <a:endParaRPr lang="en-US" altLang="zh-CN" dirty="0"/>
          </a:p>
          <a:p>
            <a:pPr marL="342900" indent="-342900">
              <a:buAutoNum type="arabicPeriod"/>
            </a:pPr>
            <a:r>
              <a:rPr lang="en-US" dirty="0"/>
              <a:t>E</a:t>
            </a:r>
            <a:r>
              <a:rPr lang="en-US" altLang="zh-CN" dirty="0"/>
              <a:t>vent – </a:t>
            </a:r>
            <a:r>
              <a:rPr lang="zh-CN" altLang="en-US" dirty="0"/>
              <a:t>事件；</a:t>
            </a:r>
            <a:endParaRPr lang="en-US" dirty="0"/>
          </a:p>
        </p:txBody>
      </p:sp>
    </p:spTree>
    <p:extLst>
      <p:ext uri="{BB962C8B-B14F-4D97-AF65-F5344CB8AC3E}">
        <p14:creationId xmlns:p14="http://schemas.microsoft.com/office/powerpoint/2010/main" val="3211615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18</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455889" y="268549"/>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7" name="TextBox 6">
            <a:extLst>
              <a:ext uri="{FF2B5EF4-FFF2-40B4-BE49-F238E27FC236}">
                <a16:creationId xmlns:a16="http://schemas.microsoft.com/office/drawing/2014/main" id="{3AFA23F0-2DFD-F517-636A-551E429E93D8}"/>
              </a:ext>
            </a:extLst>
          </p:cNvPr>
          <p:cNvSpPr txBox="1"/>
          <p:nvPr/>
        </p:nvSpPr>
        <p:spPr>
          <a:xfrm>
            <a:off x="455889" y="679545"/>
            <a:ext cx="7489586" cy="1107996"/>
          </a:xfrm>
          <a:prstGeom prst="rect">
            <a:avLst/>
          </a:prstGeom>
          <a:noFill/>
        </p:spPr>
        <p:txBody>
          <a:bodyPr wrap="square">
            <a:spAutoFit/>
          </a:bodyPr>
          <a:lstStyle/>
          <a:p>
            <a:r>
              <a:rPr lang="en-US" sz="1600" dirty="0"/>
              <a:t>Method </a:t>
            </a:r>
            <a:r>
              <a:rPr lang="zh-CN" altLang="en-US" sz="1600" dirty="0"/>
              <a:t>（</a:t>
            </a:r>
            <a:r>
              <a:rPr lang="en-US" altLang="zh-CN" sz="1600" dirty="0"/>
              <a:t>Client </a:t>
            </a:r>
            <a:r>
              <a:rPr lang="zh-CN" altLang="en-US" sz="1600" dirty="0"/>
              <a:t>端向服务端发送请求报文）</a:t>
            </a:r>
            <a:endParaRPr lang="en-US" altLang="zh-CN" sz="1600" dirty="0"/>
          </a:p>
          <a:p>
            <a:pPr marL="342900" indent="-342900">
              <a:buAutoNum type="arabicPeriod"/>
            </a:pPr>
            <a:r>
              <a:rPr lang="zh-CN" altLang="en-US" sz="1600" dirty="0"/>
              <a:t>服务端回复响应报文（</a:t>
            </a:r>
            <a:r>
              <a:rPr lang="en-US" altLang="zh-CN" sz="1600" dirty="0"/>
              <a:t>RR-Method</a:t>
            </a:r>
            <a:r>
              <a:rPr lang="zh-CN" altLang="en-US" sz="1600" dirty="0"/>
              <a:t>）</a:t>
            </a:r>
            <a:r>
              <a:rPr lang="en-US" altLang="zh-CN" sz="1600" dirty="0"/>
              <a:t>Request/Response</a:t>
            </a:r>
          </a:p>
          <a:p>
            <a:pPr marL="342900" indent="-342900">
              <a:buAutoNum type="arabicPeriod"/>
            </a:pPr>
            <a:r>
              <a:rPr lang="zh-CN" altLang="en-US" sz="1600" dirty="0"/>
              <a:t>服务端不需要回复响应报文（</a:t>
            </a:r>
            <a:r>
              <a:rPr lang="en-US" altLang="zh-CN" sz="1600" dirty="0"/>
              <a:t>FF- Method</a:t>
            </a:r>
            <a:r>
              <a:rPr lang="zh-CN" altLang="en-US" sz="1600" dirty="0"/>
              <a:t>）</a:t>
            </a:r>
            <a:r>
              <a:rPr lang="en-US" altLang="zh-CN" sz="1600" dirty="0" err="1"/>
              <a:t>Fire&amp;Forget</a:t>
            </a:r>
            <a:r>
              <a:rPr lang="en-US" sz="1600" dirty="0"/>
              <a:t> </a:t>
            </a:r>
            <a:endParaRPr lang="en-US" altLang="zh-CN" sz="1600" dirty="0"/>
          </a:p>
          <a:p>
            <a:endParaRPr lang="en-US" altLang="zh-CN" dirty="0"/>
          </a:p>
        </p:txBody>
      </p:sp>
      <p:pic>
        <p:nvPicPr>
          <p:cNvPr id="10" name="Picture 9">
            <a:extLst>
              <a:ext uri="{FF2B5EF4-FFF2-40B4-BE49-F238E27FC236}">
                <a16:creationId xmlns:a16="http://schemas.microsoft.com/office/drawing/2014/main" id="{02FCE2B8-04CA-441C-F352-B8B3273F3E9B}"/>
              </a:ext>
            </a:extLst>
          </p:cNvPr>
          <p:cNvPicPr>
            <a:picLocks noChangeAspect="1"/>
          </p:cNvPicPr>
          <p:nvPr/>
        </p:nvPicPr>
        <p:blipFill>
          <a:blip r:embed="rId2"/>
          <a:stretch>
            <a:fillRect/>
          </a:stretch>
        </p:blipFill>
        <p:spPr>
          <a:xfrm>
            <a:off x="1743105" y="1787541"/>
            <a:ext cx="4915153" cy="2902099"/>
          </a:xfrm>
          <a:prstGeom prst="rect">
            <a:avLst/>
          </a:prstGeom>
        </p:spPr>
      </p:pic>
    </p:spTree>
    <p:extLst>
      <p:ext uri="{BB962C8B-B14F-4D97-AF65-F5344CB8AC3E}">
        <p14:creationId xmlns:p14="http://schemas.microsoft.com/office/powerpoint/2010/main" val="71297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19</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381569" y="166736"/>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8" name="TextBox 7">
            <a:extLst>
              <a:ext uri="{FF2B5EF4-FFF2-40B4-BE49-F238E27FC236}">
                <a16:creationId xmlns:a16="http://schemas.microsoft.com/office/drawing/2014/main" id="{069227F5-5856-D731-2C6A-E05F933EC44B}"/>
              </a:ext>
            </a:extLst>
          </p:cNvPr>
          <p:cNvSpPr txBox="1"/>
          <p:nvPr/>
        </p:nvSpPr>
        <p:spPr>
          <a:xfrm>
            <a:off x="381569" y="736224"/>
            <a:ext cx="7489586" cy="1138773"/>
          </a:xfrm>
          <a:prstGeom prst="rect">
            <a:avLst/>
          </a:prstGeom>
          <a:noFill/>
        </p:spPr>
        <p:txBody>
          <a:bodyPr wrap="square">
            <a:spAutoFit/>
          </a:bodyPr>
          <a:lstStyle/>
          <a:p>
            <a:r>
              <a:rPr lang="en-US" sz="1600" dirty="0"/>
              <a:t>Event </a:t>
            </a:r>
            <a:r>
              <a:rPr lang="zh-CN" altLang="en-US" sz="1600" dirty="0"/>
              <a:t>（</a:t>
            </a:r>
            <a:r>
              <a:rPr lang="en-US" altLang="zh-CN" sz="1600" dirty="0"/>
              <a:t>Client </a:t>
            </a:r>
            <a:r>
              <a:rPr lang="zh-CN" altLang="en-US" sz="1600" dirty="0"/>
              <a:t>端订阅一个服务，</a:t>
            </a:r>
            <a:r>
              <a:rPr lang="en-US" altLang="zh-CN" sz="1600" dirty="0"/>
              <a:t>Server</a:t>
            </a:r>
            <a:r>
              <a:rPr lang="zh-CN" altLang="en-US" sz="1600" dirty="0"/>
              <a:t>端发布该服务）</a:t>
            </a:r>
            <a:endParaRPr lang="en-US" altLang="zh-CN" sz="1600" dirty="0"/>
          </a:p>
          <a:p>
            <a:pPr marL="342900" indent="-342900">
              <a:buAutoNum type="arabicPeriod"/>
            </a:pPr>
            <a:r>
              <a:rPr lang="zh-CN" altLang="en-US" sz="1600" dirty="0"/>
              <a:t>状态： </a:t>
            </a:r>
            <a:r>
              <a:rPr lang="en-US" altLang="zh-CN" sz="1600" dirty="0"/>
              <a:t>on change/Cycle;</a:t>
            </a:r>
          </a:p>
          <a:p>
            <a:pPr marL="342900" indent="-342900">
              <a:buAutoNum type="arabicPeriod"/>
            </a:pPr>
            <a:r>
              <a:rPr lang="zh-CN" altLang="en-US" sz="1600" dirty="0"/>
              <a:t>状态值：</a:t>
            </a:r>
            <a:r>
              <a:rPr lang="en-US" altLang="zh-CN" sz="1600" dirty="0"/>
              <a:t>on change/Cycle/</a:t>
            </a:r>
            <a:r>
              <a:rPr lang="zh-CN" altLang="en-US" sz="1600" dirty="0"/>
              <a:t>事件值变化超过预期设置范围；</a:t>
            </a:r>
            <a:r>
              <a:rPr lang="en-US" sz="1600" dirty="0"/>
              <a:t> </a:t>
            </a:r>
            <a:endParaRPr lang="en-US" altLang="zh-CN" sz="1600" dirty="0"/>
          </a:p>
          <a:p>
            <a:endParaRPr lang="en-US" altLang="zh-CN" dirty="0"/>
          </a:p>
        </p:txBody>
      </p:sp>
      <p:pic>
        <p:nvPicPr>
          <p:cNvPr id="10" name="Picture 9">
            <a:extLst>
              <a:ext uri="{FF2B5EF4-FFF2-40B4-BE49-F238E27FC236}">
                <a16:creationId xmlns:a16="http://schemas.microsoft.com/office/drawing/2014/main" id="{9FFC982B-CFA4-AAF8-A4EE-7FCE732F686D}"/>
              </a:ext>
            </a:extLst>
          </p:cNvPr>
          <p:cNvPicPr>
            <a:picLocks noChangeAspect="1"/>
          </p:cNvPicPr>
          <p:nvPr/>
        </p:nvPicPr>
        <p:blipFill>
          <a:blip r:embed="rId2"/>
          <a:stretch>
            <a:fillRect/>
          </a:stretch>
        </p:blipFill>
        <p:spPr>
          <a:xfrm>
            <a:off x="4315968" y="1621976"/>
            <a:ext cx="2997354" cy="2838596"/>
          </a:xfrm>
          <a:prstGeom prst="rect">
            <a:avLst/>
          </a:prstGeom>
        </p:spPr>
      </p:pic>
      <p:sp>
        <p:nvSpPr>
          <p:cNvPr id="11" name="TextBox 10">
            <a:extLst>
              <a:ext uri="{FF2B5EF4-FFF2-40B4-BE49-F238E27FC236}">
                <a16:creationId xmlns:a16="http://schemas.microsoft.com/office/drawing/2014/main" id="{4F940ADE-CB08-A8B8-441A-DFD6C01527BF}"/>
              </a:ext>
            </a:extLst>
          </p:cNvPr>
          <p:cNvSpPr txBox="1"/>
          <p:nvPr/>
        </p:nvSpPr>
        <p:spPr>
          <a:xfrm>
            <a:off x="538277" y="2460780"/>
            <a:ext cx="3496706" cy="646331"/>
          </a:xfrm>
          <a:prstGeom prst="rect">
            <a:avLst/>
          </a:prstGeom>
          <a:noFill/>
        </p:spPr>
        <p:txBody>
          <a:bodyPr wrap="square">
            <a:spAutoFit/>
          </a:bodyPr>
          <a:lstStyle/>
          <a:p>
            <a:r>
              <a:rPr lang="zh-CN" altLang="en-US" dirty="0"/>
              <a:t>例如：关注一个公众号；有新的作品发布自动推送给你。</a:t>
            </a:r>
            <a:endParaRPr lang="en-US" altLang="zh-CN" dirty="0"/>
          </a:p>
        </p:txBody>
      </p:sp>
    </p:spTree>
    <p:extLst>
      <p:ext uri="{BB962C8B-B14F-4D97-AF65-F5344CB8AC3E}">
        <p14:creationId xmlns:p14="http://schemas.microsoft.com/office/powerpoint/2010/main" val="116482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4220E-997F-5255-2563-4DE1D26CA87C}"/>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0C3BB5F4-F69D-AC28-F553-A825F6389F46}"/>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0E7577C1-93F4-2043-B37C-79E026CDB3B5}"/>
              </a:ext>
            </a:extLst>
          </p:cNvPr>
          <p:cNvSpPr>
            <a:spLocks noGrp="1"/>
          </p:cNvSpPr>
          <p:nvPr>
            <p:ph type="sldNum" sz="quarter" idx="16"/>
          </p:nvPr>
        </p:nvSpPr>
        <p:spPr/>
        <p:txBody>
          <a:bodyPr/>
          <a:lstStyle/>
          <a:p>
            <a:fld id="{F5D92379-A8A0-4F2A-B1DF-F7F7112BE264}" type="slidenum">
              <a:rPr lang="en-US" smtClean="0"/>
              <a:pPr/>
              <a:t>2</a:t>
            </a:fld>
            <a:endParaRPr lang="en-US"/>
          </a:p>
        </p:txBody>
      </p:sp>
      <p:sp>
        <p:nvSpPr>
          <p:cNvPr id="2" name="TextBox 1">
            <a:extLst>
              <a:ext uri="{FF2B5EF4-FFF2-40B4-BE49-F238E27FC236}">
                <a16:creationId xmlns:a16="http://schemas.microsoft.com/office/drawing/2014/main" id="{4F667809-BCFD-E733-E3A2-79F89FC18BA0}"/>
              </a:ext>
            </a:extLst>
          </p:cNvPr>
          <p:cNvSpPr txBox="1"/>
          <p:nvPr/>
        </p:nvSpPr>
        <p:spPr>
          <a:xfrm>
            <a:off x="2889504" y="1302106"/>
            <a:ext cx="3686861" cy="2308324"/>
          </a:xfrm>
          <a:prstGeom prst="rect">
            <a:avLst/>
          </a:prstGeom>
          <a:noFill/>
        </p:spPr>
        <p:txBody>
          <a:bodyPr wrap="square" rtlCol="0">
            <a:spAutoFit/>
          </a:bodyPr>
          <a:lstStyle/>
          <a:p>
            <a:pPr marL="342900" indent="-342900">
              <a:buAutoNum type="arabicPeriod"/>
            </a:pPr>
            <a:endParaRPr lang="en-US" dirty="0"/>
          </a:p>
          <a:p>
            <a:pPr marL="342900" indent="-342900">
              <a:buAutoNum type="arabicPeriod"/>
            </a:pPr>
            <a:r>
              <a:rPr lang="zh-CN" altLang="en-US" dirty="0"/>
              <a:t>车载以太网</a:t>
            </a:r>
            <a:endParaRPr lang="en-US" altLang="zh-CN" dirty="0"/>
          </a:p>
          <a:p>
            <a:pPr marL="342900" indent="-342900">
              <a:buAutoNum type="arabicPeriod"/>
            </a:pPr>
            <a:r>
              <a:rPr lang="en-US" dirty="0"/>
              <a:t>VLAN </a:t>
            </a:r>
            <a:r>
              <a:rPr lang="zh-CN" altLang="en-US" dirty="0"/>
              <a:t>协议</a:t>
            </a:r>
            <a:endParaRPr lang="en-US" altLang="zh-CN" dirty="0"/>
          </a:p>
          <a:p>
            <a:pPr marL="342900" indent="-342900">
              <a:buAutoNum type="arabicPeriod"/>
            </a:pPr>
            <a:r>
              <a:rPr lang="en-US" dirty="0"/>
              <a:t>IP</a:t>
            </a:r>
            <a:r>
              <a:rPr lang="en-US" altLang="zh-CN" dirty="0"/>
              <a:t>v6 </a:t>
            </a:r>
            <a:r>
              <a:rPr lang="zh-CN" altLang="en-US" dirty="0"/>
              <a:t>协议</a:t>
            </a:r>
            <a:endParaRPr lang="en-US" altLang="zh-CN" dirty="0"/>
          </a:p>
          <a:p>
            <a:pPr marL="342900" indent="-342900">
              <a:buAutoNum type="arabicPeriod"/>
            </a:pPr>
            <a:r>
              <a:rPr lang="en-US" dirty="0"/>
              <a:t>AUTOSAR UDP/TCP </a:t>
            </a:r>
            <a:r>
              <a:rPr lang="zh-CN" altLang="en-US" dirty="0"/>
              <a:t>协议</a:t>
            </a:r>
            <a:endParaRPr lang="en-US" altLang="zh-CN" dirty="0"/>
          </a:p>
          <a:p>
            <a:pPr marL="342900" indent="-342900">
              <a:buAutoNum type="arabicPeriod"/>
            </a:pPr>
            <a:r>
              <a:rPr lang="zh-CN" altLang="en-US" dirty="0"/>
              <a:t>以太网帧格式</a:t>
            </a:r>
            <a:endParaRPr lang="en-US" altLang="zh-CN" dirty="0"/>
          </a:p>
          <a:p>
            <a:pPr marL="342900" indent="-342900">
              <a:buAutoNum type="arabicPeriod"/>
            </a:pPr>
            <a:r>
              <a:rPr lang="en-US" altLang="zh-CN" dirty="0">
                <a:solidFill>
                  <a:srgbClr val="FF0000"/>
                </a:solidFill>
              </a:rPr>
              <a:t>Some IP </a:t>
            </a:r>
            <a:r>
              <a:rPr lang="zh-CN" altLang="en-US" dirty="0">
                <a:solidFill>
                  <a:srgbClr val="FF0000"/>
                </a:solidFill>
              </a:rPr>
              <a:t>协议</a:t>
            </a:r>
            <a:endParaRPr lang="en-US" altLang="zh-CN" dirty="0">
              <a:solidFill>
                <a:srgbClr val="FF0000"/>
              </a:solidFill>
            </a:endParaRPr>
          </a:p>
          <a:p>
            <a:pPr marL="342900" indent="-342900">
              <a:buAutoNum type="arabicPeriod"/>
            </a:pPr>
            <a:r>
              <a:rPr lang="en-US" altLang="zh-CN" dirty="0" err="1">
                <a:solidFill>
                  <a:schemeClr val="tx2"/>
                </a:solidFill>
              </a:rPr>
              <a:t>DoIP</a:t>
            </a:r>
            <a:r>
              <a:rPr lang="en-US" altLang="zh-CN" dirty="0">
                <a:solidFill>
                  <a:schemeClr val="tx2"/>
                </a:solidFill>
              </a:rPr>
              <a:t> </a:t>
            </a:r>
            <a:r>
              <a:rPr lang="zh-CN" altLang="en-US" dirty="0">
                <a:solidFill>
                  <a:schemeClr val="tx2"/>
                </a:solidFill>
              </a:rPr>
              <a:t>协议</a:t>
            </a:r>
            <a:endParaRPr lang="en-US" altLang="zh-CN" dirty="0">
              <a:solidFill>
                <a:schemeClr val="tx2"/>
              </a:solidFill>
            </a:endParaRPr>
          </a:p>
        </p:txBody>
      </p:sp>
    </p:spTree>
    <p:extLst>
      <p:ext uri="{BB962C8B-B14F-4D97-AF65-F5344CB8AC3E}">
        <p14:creationId xmlns:p14="http://schemas.microsoft.com/office/powerpoint/2010/main" val="516054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20</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10627"/>
            <a:ext cx="5602264" cy="369332"/>
          </a:xfrm>
          <a:prstGeom prst="rect">
            <a:avLst/>
          </a:prstGeom>
          <a:noFill/>
        </p:spPr>
        <p:txBody>
          <a:bodyPr wrap="square">
            <a:spAutoFit/>
          </a:bodyPr>
          <a:lstStyle/>
          <a:p>
            <a:r>
              <a:rPr lang="zh-CN" altLang="en-US" dirty="0"/>
              <a:t>服务接口</a:t>
            </a:r>
            <a:r>
              <a:rPr lang="en-US" altLang="zh-CN" dirty="0"/>
              <a:t>-Service Interface</a:t>
            </a:r>
          </a:p>
        </p:txBody>
      </p:sp>
      <p:sp>
        <p:nvSpPr>
          <p:cNvPr id="7" name="TextBox 6">
            <a:extLst>
              <a:ext uri="{FF2B5EF4-FFF2-40B4-BE49-F238E27FC236}">
                <a16:creationId xmlns:a16="http://schemas.microsoft.com/office/drawing/2014/main" id="{3AFA23F0-2DFD-F517-636A-551E429E93D8}"/>
              </a:ext>
            </a:extLst>
          </p:cNvPr>
          <p:cNvSpPr txBox="1"/>
          <p:nvPr/>
        </p:nvSpPr>
        <p:spPr>
          <a:xfrm>
            <a:off x="586984" y="686218"/>
            <a:ext cx="7453010" cy="1354217"/>
          </a:xfrm>
          <a:prstGeom prst="rect">
            <a:avLst/>
          </a:prstGeom>
          <a:noFill/>
        </p:spPr>
        <p:txBody>
          <a:bodyPr wrap="square">
            <a:spAutoFit/>
          </a:bodyPr>
          <a:lstStyle/>
          <a:p>
            <a:r>
              <a:rPr lang="en-US" sz="1600" dirty="0"/>
              <a:t>F</a:t>
            </a:r>
            <a:r>
              <a:rPr lang="en-US" altLang="zh-CN" sz="1600" dirty="0"/>
              <a:t>ield</a:t>
            </a:r>
            <a:r>
              <a:rPr lang="en-US" sz="1600" dirty="0"/>
              <a:t> </a:t>
            </a:r>
            <a:r>
              <a:rPr lang="zh-CN" altLang="en-US" sz="1600" dirty="0"/>
              <a:t>（属性</a:t>
            </a:r>
            <a:r>
              <a:rPr lang="en-US" altLang="zh-CN" sz="1600" dirty="0"/>
              <a:t>/</a:t>
            </a:r>
            <a:r>
              <a:rPr lang="zh-CN" altLang="en-US" sz="1600" dirty="0"/>
              <a:t>状态）</a:t>
            </a:r>
            <a:endParaRPr lang="en-US" altLang="zh-CN" sz="1600" dirty="0"/>
          </a:p>
          <a:p>
            <a:pPr marL="342900" indent="-342900">
              <a:buAutoNum type="arabicPeriod"/>
            </a:pPr>
            <a:r>
              <a:rPr lang="en-US" altLang="zh-CN" sz="1600" dirty="0"/>
              <a:t>Setter/Getter </a:t>
            </a:r>
            <a:r>
              <a:rPr lang="zh-CN" altLang="en-US" sz="1600" dirty="0"/>
              <a:t>客户端请求获取</a:t>
            </a:r>
            <a:r>
              <a:rPr lang="en-US" altLang="zh-CN" sz="1600" dirty="0"/>
              <a:t>/</a:t>
            </a:r>
            <a:r>
              <a:rPr lang="zh-CN" altLang="en-US" sz="1600" dirty="0"/>
              <a:t>设置某一属性</a:t>
            </a:r>
            <a:r>
              <a:rPr lang="en-US" altLang="zh-CN" sz="1600" dirty="0"/>
              <a:t>/</a:t>
            </a:r>
            <a:r>
              <a:rPr lang="zh-CN" altLang="en-US" sz="1600" dirty="0"/>
              <a:t>状态；</a:t>
            </a:r>
            <a:endParaRPr lang="en-US" altLang="zh-CN" sz="1600" dirty="0"/>
          </a:p>
          <a:p>
            <a:pPr marL="342900" indent="-342900">
              <a:buAutoNum type="arabicPeriod"/>
            </a:pPr>
            <a:r>
              <a:rPr lang="en-US" sz="1600" dirty="0"/>
              <a:t>N</a:t>
            </a:r>
            <a:r>
              <a:rPr lang="en-US" altLang="zh-CN" sz="1600" dirty="0"/>
              <a:t>otifier </a:t>
            </a:r>
            <a:r>
              <a:rPr lang="zh-CN" altLang="en-US" sz="1600" dirty="0"/>
              <a:t>：</a:t>
            </a:r>
            <a:r>
              <a:rPr lang="en-US" altLang="zh-CN" sz="1600" dirty="0"/>
              <a:t>a. </a:t>
            </a:r>
            <a:r>
              <a:rPr lang="zh-CN" altLang="en-US" sz="1600" dirty="0"/>
              <a:t>客户端订阅某一属性</a:t>
            </a:r>
            <a:r>
              <a:rPr lang="en-US" altLang="zh-CN" sz="1600" dirty="0"/>
              <a:t>/</a:t>
            </a:r>
            <a:r>
              <a:rPr lang="zh-CN" altLang="en-US" sz="1600" dirty="0"/>
              <a:t>状态后，</a:t>
            </a:r>
            <a:r>
              <a:rPr lang="en-US" altLang="zh-CN" sz="1600" dirty="0"/>
              <a:t>Server</a:t>
            </a:r>
            <a:r>
              <a:rPr lang="zh-CN" altLang="en-US" sz="1600" dirty="0"/>
              <a:t>端发布该服务；</a:t>
            </a:r>
            <a:endParaRPr lang="en-US" altLang="zh-CN" sz="1600" dirty="0"/>
          </a:p>
          <a:p>
            <a:r>
              <a:rPr lang="en-US" sz="1600" dirty="0"/>
              <a:t>b.</a:t>
            </a:r>
            <a:r>
              <a:rPr lang="zh-CN" altLang="en-US" sz="1600" dirty="0"/>
              <a:t> 发布条件同</a:t>
            </a:r>
            <a:r>
              <a:rPr lang="en-US" altLang="zh-CN" sz="1600" dirty="0"/>
              <a:t>Event, </a:t>
            </a:r>
            <a:r>
              <a:rPr lang="zh-CN" altLang="en-US" sz="1600" dirty="0"/>
              <a:t>不同的是订阅后</a:t>
            </a:r>
            <a:r>
              <a:rPr lang="en-US" altLang="zh-CN" sz="1600" dirty="0"/>
              <a:t>Server </a:t>
            </a:r>
            <a:r>
              <a:rPr lang="zh-CN" altLang="en-US" sz="1600" dirty="0"/>
              <a:t>端会立即发送</a:t>
            </a:r>
            <a:r>
              <a:rPr lang="en-US" altLang="zh-CN" sz="1600" dirty="0"/>
              <a:t>Field</a:t>
            </a:r>
            <a:r>
              <a:rPr lang="zh-CN" altLang="en-US" sz="1600" dirty="0"/>
              <a:t>的内容；</a:t>
            </a:r>
            <a:r>
              <a:rPr lang="en-US" sz="1600" dirty="0"/>
              <a:t> </a:t>
            </a:r>
            <a:endParaRPr lang="en-US" altLang="zh-CN" sz="1600" dirty="0"/>
          </a:p>
          <a:p>
            <a:endParaRPr lang="en-US" altLang="zh-CN" dirty="0"/>
          </a:p>
        </p:txBody>
      </p:sp>
      <p:pic>
        <p:nvPicPr>
          <p:cNvPr id="8" name="Picture 7">
            <a:extLst>
              <a:ext uri="{FF2B5EF4-FFF2-40B4-BE49-F238E27FC236}">
                <a16:creationId xmlns:a16="http://schemas.microsoft.com/office/drawing/2014/main" id="{870E0DA2-D9A3-D69C-0ACA-C61B638EE893}"/>
              </a:ext>
            </a:extLst>
          </p:cNvPr>
          <p:cNvPicPr>
            <a:picLocks noChangeAspect="1"/>
          </p:cNvPicPr>
          <p:nvPr/>
        </p:nvPicPr>
        <p:blipFill>
          <a:blip r:embed="rId2"/>
          <a:stretch>
            <a:fillRect/>
          </a:stretch>
        </p:blipFill>
        <p:spPr>
          <a:xfrm>
            <a:off x="735170" y="2040435"/>
            <a:ext cx="6395824" cy="2570101"/>
          </a:xfrm>
          <a:prstGeom prst="rect">
            <a:avLst/>
          </a:prstGeom>
        </p:spPr>
      </p:pic>
    </p:spTree>
    <p:extLst>
      <p:ext uri="{BB962C8B-B14F-4D97-AF65-F5344CB8AC3E}">
        <p14:creationId xmlns:p14="http://schemas.microsoft.com/office/powerpoint/2010/main" val="3734145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21</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06215" y="245217"/>
            <a:ext cx="4572000" cy="369332"/>
          </a:xfrm>
          <a:prstGeom prst="rect">
            <a:avLst/>
          </a:prstGeom>
          <a:noFill/>
        </p:spPr>
        <p:txBody>
          <a:bodyPr wrap="square">
            <a:spAutoFit/>
          </a:bodyPr>
          <a:lstStyle/>
          <a:p>
            <a:r>
              <a:rPr lang="en-US" dirty="0"/>
              <a:t>S</a:t>
            </a:r>
            <a:r>
              <a:rPr lang="en-US" altLang="zh-CN" dirty="0"/>
              <a:t>ome IP </a:t>
            </a:r>
            <a:r>
              <a:rPr lang="zh-CN" altLang="en-US" dirty="0"/>
              <a:t>服务化通信</a:t>
            </a:r>
            <a:endParaRPr lang="en-US" dirty="0"/>
          </a:p>
        </p:txBody>
      </p:sp>
      <p:sp>
        <p:nvSpPr>
          <p:cNvPr id="2" name="TextBox 1">
            <a:extLst>
              <a:ext uri="{FF2B5EF4-FFF2-40B4-BE49-F238E27FC236}">
                <a16:creationId xmlns:a16="http://schemas.microsoft.com/office/drawing/2014/main" id="{5CF9B1C3-D492-BFFE-3A8A-AF4F2112641F}"/>
              </a:ext>
            </a:extLst>
          </p:cNvPr>
          <p:cNvSpPr txBox="1"/>
          <p:nvPr/>
        </p:nvSpPr>
        <p:spPr>
          <a:xfrm>
            <a:off x="506215" y="838492"/>
            <a:ext cx="7945438" cy="338554"/>
          </a:xfrm>
          <a:prstGeom prst="rect">
            <a:avLst/>
          </a:prstGeom>
          <a:noFill/>
        </p:spPr>
        <p:txBody>
          <a:bodyPr wrap="square">
            <a:spAutoFit/>
          </a:bodyPr>
          <a:lstStyle/>
          <a:p>
            <a:r>
              <a:rPr lang="en-US" sz="1600" dirty="0"/>
              <a:t>S</a:t>
            </a:r>
            <a:r>
              <a:rPr lang="en-US" altLang="zh-CN" sz="1600" dirty="0"/>
              <a:t>ome </a:t>
            </a:r>
            <a:r>
              <a:rPr lang="en-US" altLang="zh-CN" sz="1600" dirty="0" err="1"/>
              <a:t>ip</a:t>
            </a:r>
            <a:r>
              <a:rPr lang="en-US" altLang="zh-CN" sz="1600" dirty="0"/>
              <a:t> </a:t>
            </a:r>
            <a:r>
              <a:rPr lang="zh-CN" altLang="en-US" sz="1600" dirty="0"/>
              <a:t>提供了三种接口将帮助使用者将原子功能服务化；</a:t>
            </a:r>
            <a:endParaRPr lang="en-US" sz="1600" dirty="0"/>
          </a:p>
        </p:txBody>
      </p:sp>
      <p:sp>
        <p:nvSpPr>
          <p:cNvPr id="7" name="TextBox 6">
            <a:extLst>
              <a:ext uri="{FF2B5EF4-FFF2-40B4-BE49-F238E27FC236}">
                <a16:creationId xmlns:a16="http://schemas.microsoft.com/office/drawing/2014/main" id="{4EFBDA11-24EF-E03C-5F36-3AD960DD4746}"/>
              </a:ext>
            </a:extLst>
          </p:cNvPr>
          <p:cNvSpPr txBox="1"/>
          <p:nvPr/>
        </p:nvSpPr>
        <p:spPr>
          <a:xfrm>
            <a:off x="506215" y="1679413"/>
            <a:ext cx="2785533" cy="2554545"/>
          </a:xfrm>
          <a:prstGeom prst="rect">
            <a:avLst/>
          </a:prstGeom>
          <a:noFill/>
        </p:spPr>
        <p:txBody>
          <a:bodyPr wrap="square">
            <a:spAutoFit/>
          </a:bodyPr>
          <a:lstStyle/>
          <a:p>
            <a:r>
              <a:rPr lang="zh-CN" altLang="en-US" sz="1600" dirty="0">
                <a:solidFill>
                  <a:srgbClr val="FF0000"/>
                </a:solidFill>
              </a:rPr>
              <a:t>事件</a:t>
            </a:r>
            <a:r>
              <a:rPr lang="en-US" altLang="zh-CN" sz="1600" dirty="0">
                <a:solidFill>
                  <a:srgbClr val="FF0000"/>
                </a:solidFill>
              </a:rPr>
              <a:t>Event</a:t>
            </a:r>
            <a:r>
              <a:rPr lang="zh-CN" altLang="en-US" sz="1600" dirty="0">
                <a:solidFill>
                  <a:srgbClr val="FF0000"/>
                </a:solidFill>
              </a:rPr>
              <a:t>；</a:t>
            </a:r>
            <a:r>
              <a:rPr lang="zh-CN" altLang="en-US" sz="1600" dirty="0"/>
              <a:t>事件通知主要提供事件型的接口，该事件可以是突发型的事件，也可以是周期性的事件；</a:t>
            </a:r>
            <a:endParaRPr lang="en-US" altLang="zh-CN" sz="1600" dirty="0"/>
          </a:p>
          <a:p>
            <a:r>
              <a:rPr lang="zh-CN" altLang="en-US" sz="1600" dirty="0">
                <a:solidFill>
                  <a:srgbClr val="FF0000"/>
                </a:solidFill>
              </a:rPr>
              <a:t>方法</a:t>
            </a:r>
            <a:r>
              <a:rPr lang="en-US" altLang="zh-CN" sz="1600" dirty="0">
                <a:solidFill>
                  <a:srgbClr val="FF0000"/>
                </a:solidFill>
              </a:rPr>
              <a:t>Methods</a:t>
            </a:r>
            <a:r>
              <a:rPr lang="en-US" altLang="zh-CN" sz="1600" dirty="0"/>
              <a:t>:</a:t>
            </a:r>
            <a:r>
              <a:rPr lang="zh-CN" altLang="en-US" sz="1600" dirty="0"/>
              <a:t>远程过程调用，主要用于远程调用方法；</a:t>
            </a:r>
            <a:endParaRPr lang="en-US" altLang="zh-CN" sz="1600" dirty="0"/>
          </a:p>
          <a:p>
            <a:r>
              <a:rPr lang="zh-CN" altLang="en-US" sz="1600" dirty="0">
                <a:solidFill>
                  <a:srgbClr val="FF0000"/>
                </a:solidFill>
              </a:rPr>
              <a:t>字段</a:t>
            </a:r>
            <a:r>
              <a:rPr lang="en-US" altLang="zh-CN" sz="1600" dirty="0">
                <a:solidFill>
                  <a:srgbClr val="FF0000"/>
                </a:solidFill>
              </a:rPr>
              <a:t>Fields</a:t>
            </a:r>
            <a:r>
              <a:rPr lang="en-US" altLang="zh-CN" sz="1600" dirty="0"/>
              <a:t>: </a:t>
            </a:r>
            <a:r>
              <a:rPr lang="zh-CN" altLang="en-US" sz="1600" dirty="0"/>
              <a:t>访问进程数据，访问进程通信机制主要是为了实现针对对应用程序的数据获取与更改；</a:t>
            </a:r>
            <a:endParaRPr lang="en-US" sz="1600" dirty="0"/>
          </a:p>
        </p:txBody>
      </p:sp>
      <p:pic>
        <p:nvPicPr>
          <p:cNvPr id="8" name="Picture 7">
            <a:extLst>
              <a:ext uri="{FF2B5EF4-FFF2-40B4-BE49-F238E27FC236}">
                <a16:creationId xmlns:a16="http://schemas.microsoft.com/office/drawing/2014/main" id="{6A0AEF56-2A85-629D-BB12-8A9494B9D773}"/>
              </a:ext>
            </a:extLst>
          </p:cNvPr>
          <p:cNvPicPr>
            <a:picLocks noChangeAspect="1"/>
          </p:cNvPicPr>
          <p:nvPr/>
        </p:nvPicPr>
        <p:blipFill>
          <a:blip r:embed="rId2"/>
          <a:stretch>
            <a:fillRect/>
          </a:stretch>
        </p:blipFill>
        <p:spPr>
          <a:xfrm>
            <a:off x="3598332" y="1400989"/>
            <a:ext cx="5039453" cy="2944605"/>
          </a:xfrm>
          <a:prstGeom prst="rect">
            <a:avLst/>
          </a:prstGeom>
        </p:spPr>
      </p:pic>
    </p:spTree>
    <p:extLst>
      <p:ext uri="{BB962C8B-B14F-4D97-AF65-F5344CB8AC3E}">
        <p14:creationId xmlns:p14="http://schemas.microsoft.com/office/powerpoint/2010/main" val="59084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22</a:t>
            </a:fld>
            <a:endParaRPr lang="en-US"/>
          </a:p>
        </p:txBody>
      </p:sp>
      <p:sp>
        <p:nvSpPr>
          <p:cNvPr id="2" name="TextBox 1">
            <a:extLst>
              <a:ext uri="{FF2B5EF4-FFF2-40B4-BE49-F238E27FC236}">
                <a16:creationId xmlns:a16="http://schemas.microsoft.com/office/drawing/2014/main" id="{3B137842-7A03-023D-6E86-5F7D13A2396C}"/>
              </a:ext>
            </a:extLst>
          </p:cNvPr>
          <p:cNvSpPr txBox="1"/>
          <p:nvPr/>
        </p:nvSpPr>
        <p:spPr>
          <a:xfrm>
            <a:off x="618067" y="244893"/>
            <a:ext cx="4572000" cy="400110"/>
          </a:xfrm>
          <a:prstGeom prst="rect">
            <a:avLst/>
          </a:prstGeom>
          <a:noFill/>
        </p:spPr>
        <p:txBody>
          <a:bodyPr wrap="square">
            <a:spAutoFit/>
          </a:bodyPr>
          <a:lstStyle/>
          <a:p>
            <a:r>
              <a:rPr lang="en-US" sz="2000" dirty="0"/>
              <a:t>Some IP </a:t>
            </a:r>
            <a:r>
              <a:rPr lang="zh-CN" altLang="en-US" sz="2000" dirty="0"/>
              <a:t>通信实例：</a:t>
            </a:r>
            <a:endParaRPr lang="en-US" sz="2000" dirty="0"/>
          </a:p>
        </p:txBody>
      </p:sp>
      <p:sp>
        <p:nvSpPr>
          <p:cNvPr id="7" name="TextBox 6">
            <a:extLst>
              <a:ext uri="{FF2B5EF4-FFF2-40B4-BE49-F238E27FC236}">
                <a16:creationId xmlns:a16="http://schemas.microsoft.com/office/drawing/2014/main" id="{21BD8C11-F0A5-F5FF-1473-D944F0E03931}"/>
              </a:ext>
            </a:extLst>
          </p:cNvPr>
          <p:cNvSpPr txBox="1"/>
          <p:nvPr/>
        </p:nvSpPr>
        <p:spPr>
          <a:xfrm>
            <a:off x="618067" y="1051966"/>
            <a:ext cx="7518400" cy="646331"/>
          </a:xfrm>
          <a:prstGeom prst="rect">
            <a:avLst/>
          </a:prstGeom>
          <a:noFill/>
        </p:spPr>
        <p:txBody>
          <a:bodyPr wrap="square" rtlCol="0">
            <a:spAutoFit/>
          </a:bodyPr>
          <a:lstStyle/>
          <a:p>
            <a:r>
              <a:rPr lang="en-US" altLang="zh-CN" b="1" dirty="0">
                <a:solidFill>
                  <a:srgbClr val="FF0000"/>
                </a:solidFill>
              </a:rPr>
              <a:t>Some </a:t>
            </a:r>
            <a:r>
              <a:rPr lang="en-US" altLang="zh-CN" b="1" dirty="0" err="1">
                <a:solidFill>
                  <a:srgbClr val="FF0000"/>
                </a:solidFill>
              </a:rPr>
              <a:t>ip</a:t>
            </a:r>
            <a:r>
              <a:rPr lang="en-US" altLang="zh-CN" b="1" dirty="0">
                <a:solidFill>
                  <a:srgbClr val="FF0000"/>
                </a:solidFill>
              </a:rPr>
              <a:t> </a:t>
            </a:r>
            <a:r>
              <a:rPr lang="zh-CN" altLang="en-US" b="1" dirty="0">
                <a:solidFill>
                  <a:srgbClr val="FF0000"/>
                </a:solidFill>
              </a:rPr>
              <a:t>通信本质：一个控制器通过服务的方式使用另一个控制器的方法或者数据</a:t>
            </a:r>
            <a:r>
              <a:rPr lang="zh-CN" altLang="en-US" dirty="0">
                <a:solidFill>
                  <a:srgbClr val="FF0000"/>
                </a:solidFill>
              </a:rPr>
              <a:t>。</a:t>
            </a:r>
            <a:endParaRPr lang="en-US" dirty="0">
              <a:solidFill>
                <a:srgbClr val="FF0000"/>
              </a:solidFill>
            </a:endParaRPr>
          </a:p>
        </p:txBody>
      </p:sp>
      <p:sp>
        <p:nvSpPr>
          <p:cNvPr id="9" name="TextBox 8">
            <a:extLst>
              <a:ext uri="{FF2B5EF4-FFF2-40B4-BE49-F238E27FC236}">
                <a16:creationId xmlns:a16="http://schemas.microsoft.com/office/drawing/2014/main" id="{8AAE2A93-CB1C-8559-AF9D-973D7D65AA6D}"/>
              </a:ext>
            </a:extLst>
          </p:cNvPr>
          <p:cNvSpPr txBox="1"/>
          <p:nvPr/>
        </p:nvSpPr>
        <p:spPr>
          <a:xfrm>
            <a:off x="618067" y="2055862"/>
            <a:ext cx="7518400" cy="646331"/>
          </a:xfrm>
          <a:prstGeom prst="rect">
            <a:avLst/>
          </a:prstGeom>
          <a:noFill/>
        </p:spPr>
        <p:txBody>
          <a:bodyPr wrap="square" rtlCol="0">
            <a:spAutoFit/>
          </a:bodyPr>
          <a:lstStyle/>
          <a:p>
            <a:r>
              <a:rPr lang="zh-CN" altLang="en-US" dirty="0"/>
              <a:t>在</a:t>
            </a:r>
            <a:r>
              <a:rPr lang="en-US" altLang="zh-CN" dirty="0"/>
              <a:t>CAN </a:t>
            </a:r>
            <a:r>
              <a:rPr lang="zh-CN" altLang="en-US" dirty="0"/>
              <a:t>通信电器架构中，车窗控制功能就需要一个</a:t>
            </a:r>
            <a:r>
              <a:rPr lang="en-US" altLang="zh-CN" dirty="0"/>
              <a:t>CAN </a:t>
            </a:r>
            <a:r>
              <a:rPr lang="zh-CN" altLang="en-US" dirty="0"/>
              <a:t>信号，表示车窗的上升或下降，通过设置信号来控制；</a:t>
            </a:r>
            <a:endParaRPr lang="en-US" dirty="0"/>
          </a:p>
        </p:txBody>
      </p:sp>
      <p:pic>
        <p:nvPicPr>
          <p:cNvPr id="10" name="Picture 9">
            <a:extLst>
              <a:ext uri="{FF2B5EF4-FFF2-40B4-BE49-F238E27FC236}">
                <a16:creationId xmlns:a16="http://schemas.microsoft.com/office/drawing/2014/main" id="{A3FCBB74-D414-3A7B-ECD2-312FBB623C21}"/>
              </a:ext>
            </a:extLst>
          </p:cNvPr>
          <p:cNvPicPr>
            <a:picLocks noChangeAspect="1"/>
          </p:cNvPicPr>
          <p:nvPr/>
        </p:nvPicPr>
        <p:blipFill>
          <a:blip r:embed="rId2"/>
          <a:stretch>
            <a:fillRect/>
          </a:stretch>
        </p:blipFill>
        <p:spPr>
          <a:xfrm>
            <a:off x="547948" y="2955762"/>
            <a:ext cx="8048103" cy="969388"/>
          </a:xfrm>
          <a:prstGeom prst="rect">
            <a:avLst/>
          </a:prstGeom>
        </p:spPr>
      </p:pic>
    </p:spTree>
    <p:extLst>
      <p:ext uri="{BB962C8B-B14F-4D97-AF65-F5344CB8AC3E}">
        <p14:creationId xmlns:p14="http://schemas.microsoft.com/office/powerpoint/2010/main" val="178706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23</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6671733" y="4010621"/>
            <a:ext cx="2095500" cy="369332"/>
          </a:xfrm>
          <a:prstGeom prst="rect">
            <a:avLst/>
          </a:prstGeom>
          <a:noFill/>
        </p:spPr>
        <p:txBody>
          <a:bodyPr wrap="square">
            <a:spAutoFit/>
          </a:bodyPr>
          <a:lstStyle/>
          <a:p>
            <a:r>
              <a:rPr lang="zh-CN" altLang="en-US" dirty="0"/>
              <a:t>可扩展性强</a:t>
            </a:r>
            <a:endParaRPr lang="en-US" dirty="0"/>
          </a:p>
        </p:txBody>
      </p:sp>
      <p:sp>
        <p:nvSpPr>
          <p:cNvPr id="2" name="TextBox 1">
            <a:extLst>
              <a:ext uri="{FF2B5EF4-FFF2-40B4-BE49-F238E27FC236}">
                <a16:creationId xmlns:a16="http://schemas.microsoft.com/office/drawing/2014/main" id="{91059EEC-E77E-3071-705A-AE448E6D2E7E}"/>
              </a:ext>
            </a:extLst>
          </p:cNvPr>
          <p:cNvSpPr txBox="1"/>
          <p:nvPr/>
        </p:nvSpPr>
        <p:spPr>
          <a:xfrm>
            <a:off x="584200" y="797299"/>
            <a:ext cx="7971367" cy="1200329"/>
          </a:xfrm>
          <a:prstGeom prst="rect">
            <a:avLst/>
          </a:prstGeom>
          <a:noFill/>
        </p:spPr>
        <p:txBody>
          <a:bodyPr wrap="square" rtlCol="0">
            <a:spAutoFit/>
          </a:bodyPr>
          <a:lstStyle/>
          <a:p>
            <a:r>
              <a:rPr lang="zh-CN" altLang="en-US" dirty="0"/>
              <a:t>基于</a:t>
            </a:r>
            <a:r>
              <a:rPr lang="en-US" altLang="zh-CN" dirty="0"/>
              <a:t>Some </a:t>
            </a:r>
            <a:r>
              <a:rPr lang="en-US" altLang="zh-CN" dirty="0" err="1"/>
              <a:t>ip</a:t>
            </a:r>
            <a:r>
              <a:rPr lang="zh-CN" altLang="en-US" dirty="0"/>
              <a:t>通信电器架构中，</a:t>
            </a:r>
            <a:r>
              <a:rPr lang="zh-CN" altLang="en-US" b="1" dirty="0">
                <a:solidFill>
                  <a:srgbClr val="0070C0"/>
                </a:solidFill>
              </a:rPr>
              <a:t>一个特定的功能将被抽象成“服务”</a:t>
            </a:r>
            <a:r>
              <a:rPr lang="zh-CN" altLang="en-US" dirty="0"/>
              <a:t>，这服务中可以有多种</a:t>
            </a:r>
            <a:r>
              <a:rPr lang="zh-CN" altLang="en-US" b="1" dirty="0">
                <a:solidFill>
                  <a:srgbClr val="0070C0"/>
                </a:solidFill>
              </a:rPr>
              <a:t>不同的方法</a:t>
            </a:r>
            <a:r>
              <a:rPr lang="zh-CN" altLang="en-US" dirty="0"/>
              <a:t>；例如：车灯控制器服务，喇叭控制器服务；当需要控制车窗上升时，只需要通过将服务中的车窗控制方法设置为上升，并只需要发一次即可；</a:t>
            </a:r>
            <a:endParaRPr lang="en-US" dirty="0"/>
          </a:p>
        </p:txBody>
      </p:sp>
      <p:pic>
        <p:nvPicPr>
          <p:cNvPr id="7" name="Picture 6">
            <a:extLst>
              <a:ext uri="{FF2B5EF4-FFF2-40B4-BE49-F238E27FC236}">
                <a16:creationId xmlns:a16="http://schemas.microsoft.com/office/drawing/2014/main" id="{B4368F22-9E23-B0D2-4FB9-4E0BA6570E2A}"/>
              </a:ext>
            </a:extLst>
          </p:cNvPr>
          <p:cNvPicPr>
            <a:picLocks noChangeAspect="1"/>
          </p:cNvPicPr>
          <p:nvPr/>
        </p:nvPicPr>
        <p:blipFill>
          <a:blip r:embed="rId2"/>
          <a:stretch>
            <a:fillRect/>
          </a:stretch>
        </p:blipFill>
        <p:spPr>
          <a:xfrm>
            <a:off x="584200" y="2171023"/>
            <a:ext cx="7971367" cy="1233994"/>
          </a:xfrm>
          <a:prstGeom prst="rect">
            <a:avLst/>
          </a:prstGeom>
        </p:spPr>
      </p:pic>
      <p:sp>
        <p:nvSpPr>
          <p:cNvPr id="9" name="TextBox 8">
            <a:extLst>
              <a:ext uri="{FF2B5EF4-FFF2-40B4-BE49-F238E27FC236}">
                <a16:creationId xmlns:a16="http://schemas.microsoft.com/office/drawing/2014/main" id="{1B4C9147-99A2-0A27-C452-006B636904E3}"/>
              </a:ext>
            </a:extLst>
          </p:cNvPr>
          <p:cNvSpPr txBox="1"/>
          <p:nvPr/>
        </p:nvSpPr>
        <p:spPr>
          <a:xfrm>
            <a:off x="651933" y="4010621"/>
            <a:ext cx="5359400" cy="646331"/>
          </a:xfrm>
          <a:prstGeom prst="rect">
            <a:avLst/>
          </a:prstGeom>
          <a:solidFill>
            <a:schemeClr val="accent2">
              <a:lumMod val="20000"/>
              <a:lumOff val="80000"/>
            </a:schemeClr>
          </a:solidFill>
        </p:spPr>
        <p:txBody>
          <a:bodyPr wrap="square">
            <a:spAutoFit/>
          </a:bodyPr>
          <a:lstStyle/>
          <a:p>
            <a:r>
              <a:rPr lang="zh-CN" altLang="en-US" dirty="0"/>
              <a:t>例如，车内另一个控制器</a:t>
            </a:r>
            <a:r>
              <a:rPr lang="en-US" altLang="zh-CN" dirty="0"/>
              <a:t>ECU3</a:t>
            </a:r>
            <a:r>
              <a:rPr lang="zh-CN" altLang="en-US" dirty="0"/>
              <a:t>也需要对</a:t>
            </a:r>
            <a:r>
              <a:rPr lang="en-US" altLang="zh-CN" dirty="0"/>
              <a:t>ECU2</a:t>
            </a:r>
            <a:r>
              <a:rPr lang="zh-CN" altLang="en-US" dirty="0"/>
              <a:t>车窗升降进行控制，比如</a:t>
            </a:r>
            <a:r>
              <a:rPr lang="zh-CN" altLang="en-US" b="1" dirty="0">
                <a:solidFill>
                  <a:srgbClr val="0070C0"/>
                </a:solidFill>
              </a:rPr>
              <a:t>语音控制车窗</a:t>
            </a:r>
            <a:r>
              <a:rPr lang="zh-CN" altLang="en-US" dirty="0"/>
              <a:t>；</a:t>
            </a:r>
            <a:endParaRPr lang="en-US" dirty="0"/>
          </a:p>
        </p:txBody>
      </p:sp>
    </p:spTree>
    <p:extLst>
      <p:ext uri="{BB962C8B-B14F-4D97-AF65-F5344CB8AC3E}">
        <p14:creationId xmlns:p14="http://schemas.microsoft.com/office/powerpoint/2010/main" val="20799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24</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50334" y="252210"/>
            <a:ext cx="4572000" cy="369332"/>
          </a:xfrm>
          <a:prstGeom prst="rect">
            <a:avLst/>
          </a:prstGeom>
          <a:noFill/>
        </p:spPr>
        <p:txBody>
          <a:bodyPr wrap="square">
            <a:spAutoFit/>
          </a:bodyPr>
          <a:lstStyle/>
          <a:p>
            <a:r>
              <a:rPr lang="zh-CN" altLang="en-US" i="1" dirty="0">
                <a:solidFill>
                  <a:srgbClr val="FF0000"/>
                </a:solidFill>
              </a:rPr>
              <a:t>使用</a:t>
            </a:r>
            <a:r>
              <a:rPr lang="en-US" altLang="zh-CN" i="1" dirty="0">
                <a:solidFill>
                  <a:srgbClr val="FF0000"/>
                </a:solidFill>
              </a:rPr>
              <a:t>CAN </a:t>
            </a:r>
            <a:r>
              <a:rPr lang="zh-CN" altLang="en-US" i="1" dirty="0">
                <a:solidFill>
                  <a:srgbClr val="FF0000"/>
                </a:solidFill>
              </a:rPr>
              <a:t>通信会增加哪些工作：</a:t>
            </a:r>
            <a:endParaRPr lang="en-US" i="1" dirty="0">
              <a:solidFill>
                <a:srgbClr val="FF0000"/>
              </a:solidFill>
            </a:endParaRPr>
          </a:p>
        </p:txBody>
      </p:sp>
      <p:pic>
        <p:nvPicPr>
          <p:cNvPr id="2" name="Picture 1">
            <a:extLst>
              <a:ext uri="{FF2B5EF4-FFF2-40B4-BE49-F238E27FC236}">
                <a16:creationId xmlns:a16="http://schemas.microsoft.com/office/drawing/2014/main" id="{921021E0-D1EA-5FD3-57EE-8FE7B05EE8B1}"/>
              </a:ext>
            </a:extLst>
          </p:cNvPr>
          <p:cNvPicPr>
            <a:picLocks noChangeAspect="1"/>
          </p:cNvPicPr>
          <p:nvPr/>
        </p:nvPicPr>
        <p:blipFill>
          <a:blip r:embed="rId2"/>
          <a:stretch>
            <a:fillRect/>
          </a:stretch>
        </p:blipFill>
        <p:spPr>
          <a:xfrm>
            <a:off x="550334" y="1758339"/>
            <a:ext cx="6290734" cy="3046207"/>
          </a:xfrm>
          <a:prstGeom prst="rect">
            <a:avLst/>
          </a:prstGeom>
        </p:spPr>
      </p:pic>
      <p:sp>
        <p:nvSpPr>
          <p:cNvPr id="7" name="TextBox 6">
            <a:extLst>
              <a:ext uri="{FF2B5EF4-FFF2-40B4-BE49-F238E27FC236}">
                <a16:creationId xmlns:a16="http://schemas.microsoft.com/office/drawing/2014/main" id="{40BFB0C5-14A5-CBE0-7F75-0DE1C57BCF9C}"/>
              </a:ext>
            </a:extLst>
          </p:cNvPr>
          <p:cNvSpPr txBox="1"/>
          <p:nvPr/>
        </p:nvSpPr>
        <p:spPr>
          <a:xfrm>
            <a:off x="550334" y="774442"/>
            <a:ext cx="7179733" cy="646331"/>
          </a:xfrm>
          <a:prstGeom prst="rect">
            <a:avLst/>
          </a:prstGeom>
          <a:noFill/>
        </p:spPr>
        <p:txBody>
          <a:bodyPr wrap="square">
            <a:spAutoFit/>
          </a:bodyPr>
          <a:lstStyle/>
          <a:p>
            <a:pPr marL="342900" indent="-342900">
              <a:buAutoNum type="arabicPeriod"/>
            </a:pPr>
            <a:r>
              <a:rPr lang="zh-CN" altLang="en-US" dirty="0"/>
              <a:t>增加</a:t>
            </a:r>
            <a:r>
              <a:rPr lang="en-US" altLang="zh-CN" dirty="0"/>
              <a:t>CAN</a:t>
            </a:r>
            <a:r>
              <a:rPr lang="zh-CN" altLang="en-US" dirty="0"/>
              <a:t>网段或</a:t>
            </a:r>
            <a:r>
              <a:rPr lang="en-US" altLang="zh-CN" dirty="0"/>
              <a:t>CAN</a:t>
            </a:r>
            <a:r>
              <a:rPr lang="zh-CN" altLang="en-US" dirty="0"/>
              <a:t>信号，需要另一个车窗指令信号给</a:t>
            </a:r>
            <a:r>
              <a:rPr lang="en-US" altLang="zh-CN" dirty="0"/>
              <a:t>ECU3</a:t>
            </a:r>
            <a:r>
              <a:rPr lang="zh-CN" altLang="en-US" dirty="0"/>
              <a:t>；</a:t>
            </a:r>
            <a:endParaRPr lang="en-US" altLang="zh-CN" dirty="0"/>
          </a:p>
          <a:p>
            <a:pPr marL="342900" indent="-342900">
              <a:buAutoNum type="arabicPeriod"/>
            </a:pPr>
            <a:r>
              <a:rPr lang="en-US" altLang="zh-CN" dirty="0"/>
              <a:t>ECU2</a:t>
            </a:r>
            <a:r>
              <a:rPr lang="zh-CN" altLang="en-US" dirty="0"/>
              <a:t>专门为</a:t>
            </a:r>
            <a:r>
              <a:rPr lang="en-US" altLang="zh-CN" dirty="0"/>
              <a:t>ECU3</a:t>
            </a:r>
            <a:r>
              <a:rPr lang="zh-CN" altLang="en-US" dirty="0"/>
              <a:t>设计对应的车窗控制逻辑，需要修改软件；</a:t>
            </a:r>
            <a:endParaRPr lang="en-US" dirty="0"/>
          </a:p>
        </p:txBody>
      </p:sp>
    </p:spTree>
    <p:extLst>
      <p:ext uri="{BB962C8B-B14F-4D97-AF65-F5344CB8AC3E}">
        <p14:creationId xmlns:p14="http://schemas.microsoft.com/office/powerpoint/2010/main" val="3105105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25</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84199" y="544786"/>
            <a:ext cx="7603067" cy="369332"/>
          </a:xfrm>
          <a:prstGeom prst="rect">
            <a:avLst/>
          </a:prstGeom>
          <a:noFill/>
        </p:spPr>
        <p:txBody>
          <a:bodyPr wrap="square">
            <a:spAutoFit/>
          </a:bodyPr>
          <a:lstStyle/>
          <a:p>
            <a:r>
              <a:rPr lang="zh-CN" altLang="en-US" dirty="0"/>
              <a:t>使用</a:t>
            </a:r>
            <a:r>
              <a:rPr lang="en-US" altLang="zh-CN" dirty="0"/>
              <a:t>Some </a:t>
            </a:r>
            <a:r>
              <a:rPr lang="en-US" altLang="zh-CN" dirty="0" err="1"/>
              <a:t>ip</a:t>
            </a:r>
            <a:r>
              <a:rPr lang="en-US" altLang="zh-CN" dirty="0"/>
              <a:t>, </a:t>
            </a:r>
            <a:r>
              <a:rPr lang="zh-CN" altLang="en-US" dirty="0"/>
              <a:t>只需要在整车通信层面，增加</a:t>
            </a:r>
            <a:r>
              <a:rPr lang="en-US" altLang="zh-CN" dirty="0"/>
              <a:t>ECU3</a:t>
            </a:r>
            <a:r>
              <a:rPr lang="zh-CN" altLang="en-US" dirty="0"/>
              <a:t>消费</a:t>
            </a:r>
            <a:r>
              <a:rPr lang="en-US" altLang="zh-CN" dirty="0"/>
              <a:t>ECU2</a:t>
            </a:r>
            <a:r>
              <a:rPr lang="zh-CN" altLang="en-US" dirty="0"/>
              <a:t>的车窗服务；</a:t>
            </a:r>
            <a:endParaRPr lang="en-US" dirty="0"/>
          </a:p>
        </p:txBody>
      </p:sp>
      <p:pic>
        <p:nvPicPr>
          <p:cNvPr id="2" name="Picture 1">
            <a:extLst>
              <a:ext uri="{FF2B5EF4-FFF2-40B4-BE49-F238E27FC236}">
                <a16:creationId xmlns:a16="http://schemas.microsoft.com/office/drawing/2014/main" id="{B95E9E48-46B8-3FC7-40B8-D1DF733B3BF7}"/>
              </a:ext>
            </a:extLst>
          </p:cNvPr>
          <p:cNvPicPr>
            <a:picLocks noChangeAspect="1"/>
          </p:cNvPicPr>
          <p:nvPr/>
        </p:nvPicPr>
        <p:blipFill>
          <a:blip r:embed="rId3"/>
          <a:stretch>
            <a:fillRect/>
          </a:stretch>
        </p:blipFill>
        <p:spPr>
          <a:xfrm>
            <a:off x="507999" y="1041295"/>
            <a:ext cx="7357533" cy="3557419"/>
          </a:xfrm>
          <a:prstGeom prst="rect">
            <a:avLst/>
          </a:prstGeom>
        </p:spPr>
      </p:pic>
    </p:spTree>
    <p:extLst>
      <p:ext uri="{BB962C8B-B14F-4D97-AF65-F5344CB8AC3E}">
        <p14:creationId xmlns:p14="http://schemas.microsoft.com/office/powerpoint/2010/main" val="2789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26</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33400" y="255600"/>
            <a:ext cx="4572000" cy="369332"/>
          </a:xfrm>
          <a:prstGeom prst="rect">
            <a:avLst/>
          </a:prstGeom>
          <a:noFill/>
        </p:spPr>
        <p:txBody>
          <a:bodyPr wrap="square">
            <a:spAutoFit/>
          </a:bodyPr>
          <a:lstStyle/>
          <a:p>
            <a:r>
              <a:rPr lang="en-US" dirty="0"/>
              <a:t>S</a:t>
            </a:r>
            <a:r>
              <a:rPr lang="en-US" altLang="zh-CN" dirty="0"/>
              <a:t>ome IP </a:t>
            </a:r>
            <a:r>
              <a:rPr lang="zh-CN" altLang="en-US" dirty="0"/>
              <a:t>的软件实现</a:t>
            </a:r>
            <a:endParaRPr lang="en-US" dirty="0"/>
          </a:p>
        </p:txBody>
      </p:sp>
      <p:pic>
        <p:nvPicPr>
          <p:cNvPr id="2" name="Picture 1">
            <a:extLst>
              <a:ext uri="{FF2B5EF4-FFF2-40B4-BE49-F238E27FC236}">
                <a16:creationId xmlns:a16="http://schemas.microsoft.com/office/drawing/2014/main" id="{E37D1A1B-D655-2D3B-F6B3-EA740718A576}"/>
              </a:ext>
            </a:extLst>
          </p:cNvPr>
          <p:cNvPicPr>
            <a:picLocks noChangeAspect="1"/>
          </p:cNvPicPr>
          <p:nvPr/>
        </p:nvPicPr>
        <p:blipFill>
          <a:blip r:embed="rId2"/>
          <a:stretch>
            <a:fillRect/>
          </a:stretch>
        </p:blipFill>
        <p:spPr>
          <a:xfrm>
            <a:off x="3735729" y="138413"/>
            <a:ext cx="3808071" cy="4866673"/>
          </a:xfrm>
          <a:prstGeom prst="rect">
            <a:avLst/>
          </a:prstGeom>
        </p:spPr>
      </p:pic>
      <p:sp>
        <p:nvSpPr>
          <p:cNvPr id="7" name="TextBox 6">
            <a:extLst>
              <a:ext uri="{FF2B5EF4-FFF2-40B4-BE49-F238E27FC236}">
                <a16:creationId xmlns:a16="http://schemas.microsoft.com/office/drawing/2014/main" id="{2F58C884-FF6C-B355-0B50-29C62017AAAC}"/>
              </a:ext>
            </a:extLst>
          </p:cNvPr>
          <p:cNvSpPr txBox="1"/>
          <p:nvPr/>
        </p:nvSpPr>
        <p:spPr>
          <a:xfrm>
            <a:off x="533401" y="1767429"/>
            <a:ext cx="2734732" cy="923330"/>
          </a:xfrm>
          <a:prstGeom prst="rect">
            <a:avLst/>
          </a:prstGeom>
          <a:noFill/>
        </p:spPr>
        <p:txBody>
          <a:bodyPr wrap="square">
            <a:spAutoFit/>
          </a:bodyPr>
          <a:lstStyle/>
          <a:p>
            <a:r>
              <a:rPr lang="en-US" dirty="0"/>
              <a:t>S</a:t>
            </a:r>
            <a:r>
              <a:rPr lang="en-US" altLang="zh-CN" dirty="0"/>
              <a:t>ome IP </a:t>
            </a:r>
            <a:r>
              <a:rPr lang="zh-CN" altLang="en-US" dirty="0"/>
              <a:t>服务化通信的实现需要依赖于底层以太协议栈与应用层的共同完成。</a:t>
            </a:r>
            <a:endParaRPr lang="en-US" dirty="0"/>
          </a:p>
        </p:txBody>
      </p:sp>
    </p:spTree>
    <p:extLst>
      <p:ext uri="{BB962C8B-B14F-4D97-AF65-F5344CB8AC3E}">
        <p14:creationId xmlns:p14="http://schemas.microsoft.com/office/powerpoint/2010/main" val="1807581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27</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33400" y="255600"/>
            <a:ext cx="4572000" cy="369332"/>
          </a:xfrm>
          <a:prstGeom prst="rect">
            <a:avLst/>
          </a:prstGeom>
          <a:noFill/>
        </p:spPr>
        <p:txBody>
          <a:bodyPr wrap="square">
            <a:spAutoFit/>
          </a:bodyPr>
          <a:lstStyle/>
          <a:p>
            <a:r>
              <a:rPr lang="en-US" altLang="zh-CN" dirty="0"/>
              <a:t>Method </a:t>
            </a:r>
            <a:r>
              <a:rPr lang="zh-CN" altLang="en-US" dirty="0"/>
              <a:t>请求代码实现</a:t>
            </a:r>
            <a:endParaRPr lang="en-US" dirty="0"/>
          </a:p>
        </p:txBody>
      </p:sp>
      <p:pic>
        <p:nvPicPr>
          <p:cNvPr id="8" name="Picture 7">
            <a:extLst>
              <a:ext uri="{FF2B5EF4-FFF2-40B4-BE49-F238E27FC236}">
                <a16:creationId xmlns:a16="http://schemas.microsoft.com/office/drawing/2014/main" id="{8D70E62D-FF7D-4DC5-6732-C0CC42670806}"/>
              </a:ext>
            </a:extLst>
          </p:cNvPr>
          <p:cNvPicPr>
            <a:picLocks noChangeAspect="1"/>
          </p:cNvPicPr>
          <p:nvPr/>
        </p:nvPicPr>
        <p:blipFill>
          <a:blip r:embed="rId2"/>
          <a:stretch>
            <a:fillRect/>
          </a:stretch>
        </p:blipFill>
        <p:spPr>
          <a:xfrm>
            <a:off x="838199" y="709612"/>
            <a:ext cx="6730843" cy="3803121"/>
          </a:xfrm>
          <a:prstGeom prst="rect">
            <a:avLst/>
          </a:prstGeom>
        </p:spPr>
      </p:pic>
    </p:spTree>
    <p:extLst>
      <p:ext uri="{BB962C8B-B14F-4D97-AF65-F5344CB8AC3E}">
        <p14:creationId xmlns:p14="http://schemas.microsoft.com/office/powerpoint/2010/main" val="1898358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28</a:t>
            </a:fld>
            <a:endParaRPr lang="en-US"/>
          </a:p>
        </p:txBody>
      </p:sp>
      <p:sp>
        <p:nvSpPr>
          <p:cNvPr id="3" name="TextBox 2">
            <a:extLst>
              <a:ext uri="{FF2B5EF4-FFF2-40B4-BE49-F238E27FC236}">
                <a16:creationId xmlns:a16="http://schemas.microsoft.com/office/drawing/2014/main" id="{2E22C4DF-2C37-1B37-4BFF-B00E635DFA88}"/>
              </a:ext>
            </a:extLst>
          </p:cNvPr>
          <p:cNvSpPr txBox="1"/>
          <p:nvPr/>
        </p:nvSpPr>
        <p:spPr>
          <a:xfrm>
            <a:off x="533400" y="255600"/>
            <a:ext cx="4572000" cy="369332"/>
          </a:xfrm>
          <a:prstGeom prst="rect">
            <a:avLst/>
          </a:prstGeom>
          <a:noFill/>
        </p:spPr>
        <p:txBody>
          <a:bodyPr wrap="square">
            <a:spAutoFit/>
          </a:bodyPr>
          <a:lstStyle/>
          <a:p>
            <a:r>
              <a:rPr lang="en-US" altLang="zh-CN" dirty="0"/>
              <a:t>Event </a:t>
            </a:r>
            <a:r>
              <a:rPr lang="zh-CN" altLang="en-US" dirty="0"/>
              <a:t>主动发送代码实现</a:t>
            </a:r>
            <a:endParaRPr lang="en-US" dirty="0"/>
          </a:p>
        </p:txBody>
      </p:sp>
      <p:pic>
        <p:nvPicPr>
          <p:cNvPr id="8" name="Picture 7">
            <a:extLst>
              <a:ext uri="{FF2B5EF4-FFF2-40B4-BE49-F238E27FC236}">
                <a16:creationId xmlns:a16="http://schemas.microsoft.com/office/drawing/2014/main" id="{011BF1B9-D502-686F-C2B3-21D4B1D686F6}"/>
              </a:ext>
            </a:extLst>
          </p:cNvPr>
          <p:cNvPicPr>
            <a:picLocks noChangeAspect="1"/>
          </p:cNvPicPr>
          <p:nvPr/>
        </p:nvPicPr>
        <p:blipFill>
          <a:blip r:embed="rId2"/>
          <a:stretch>
            <a:fillRect/>
          </a:stretch>
        </p:blipFill>
        <p:spPr>
          <a:xfrm>
            <a:off x="776816" y="709612"/>
            <a:ext cx="6591300" cy="3724275"/>
          </a:xfrm>
          <a:prstGeom prst="rect">
            <a:avLst/>
          </a:prstGeom>
        </p:spPr>
      </p:pic>
    </p:spTree>
    <p:extLst>
      <p:ext uri="{BB962C8B-B14F-4D97-AF65-F5344CB8AC3E}">
        <p14:creationId xmlns:p14="http://schemas.microsoft.com/office/powerpoint/2010/main" val="99828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29</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39888"/>
            <a:ext cx="5602264" cy="369332"/>
          </a:xfrm>
          <a:prstGeom prst="rect">
            <a:avLst/>
          </a:prstGeom>
          <a:noFill/>
        </p:spPr>
        <p:txBody>
          <a:bodyPr wrap="square">
            <a:spAutoFit/>
          </a:bodyPr>
          <a:lstStyle/>
          <a:p>
            <a:r>
              <a:rPr lang="en-US" altLang="zh-CN" dirty="0"/>
              <a:t>SOME/IP</a:t>
            </a:r>
            <a:r>
              <a:rPr lang="zh-CN" altLang="en-US" dirty="0"/>
              <a:t> 报文格式封装</a:t>
            </a:r>
            <a:endParaRPr lang="en-US" altLang="zh-CN" dirty="0"/>
          </a:p>
        </p:txBody>
      </p:sp>
      <p:pic>
        <p:nvPicPr>
          <p:cNvPr id="3" name="Picture 2">
            <a:extLst>
              <a:ext uri="{FF2B5EF4-FFF2-40B4-BE49-F238E27FC236}">
                <a16:creationId xmlns:a16="http://schemas.microsoft.com/office/drawing/2014/main" id="{A6A216FC-5153-DE69-D463-AD6F5553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12" y="802512"/>
            <a:ext cx="6664148" cy="382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5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t>
            </a:r>
            <a:r>
              <a:rPr lang="en-US" altLang="zh-CN" dirty="0"/>
              <a:t>ome IP </a:t>
            </a:r>
            <a:r>
              <a:rPr lang="zh-CN" altLang="en-US" dirty="0"/>
              <a:t>协议</a:t>
            </a:r>
            <a:endParaRPr lang="en-US" dirty="0"/>
          </a:p>
        </p:txBody>
      </p:sp>
      <p:sp>
        <p:nvSpPr>
          <p:cNvPr id="3" name="Date Placeholder 2">
            <a:extLst>
              <a:ext uri="{FF2B5EF4-FFF2-40B4-BE49-F238E27FC236}">
                <a16:creationId xmlns:a16="http://schemas.microsoft.com/office/drawing/2014/main" id="{3060875A-9136-4B63-8365-67A7B1A08447}"/>
              </a:ext>
            </a:extLst>
          </p:cNvPr>
          <p:cNvSpPr>
            <a:spLocks noGrp="1"/>
          </p:cNvSpPr>
          <p:nvPr>
            <p:ph type="dt" sz="half" idx="10"/>
          </p:nvPr>
        </p:nvSpPr>
        <p:spPr/>
        <p:txBody>
          <a:bodyPr/>
          <a:lstStyle/>
          <a:p>
            <a:fld id="{6E585000-C3EF-4F2C-975B-C042B309415B}" type="datetime1">
              <a:rPr lang="en-US" smtClean="0"/>
              <a:t>9/24/2024</a:t>
            </a:fld>
            <a:endParaRPr lang="en-US" dirty="0"/>
          </a:p>
        </p:txBody>
      </p:sp>
      <p:sp>
        <p:nvSpPr>
          <p:cNvPr id="4" name="Footer Placeholder 3">
            <a:extLst>
              <a:ext uri="{FF2B5EF4-FFF2-40B4-BE49-F238E27FC236}">
                <a16:creationId xmlns:a16="http://schemas.microsoft.com/office/drawing/2014/main" id="{7F337B26-2114-4992-9E86-582BEF87A622}"/>
              </a:ext>
            </a:extLst>
          </p:cNvPr>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3</a:t>
            </a:fld>
            <a:endParaRPr lang="en-US"/>
          </a:p>
        </p:txBody>
      </p:sp>
    </p:spTree>
    <p:extLst>
      <p:ext uri="{BB962C8B-B14F-4D97-AF65-F5344CB8AC3E}">
        <p14:creationId xmlns:p14="http://schemas.microsoft.com/office/powerpoint/2010/main" val="1179279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30</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393219" y="672450"/>
            <a:ext cx="5602264" cy="369332"/>
          </a:xfrm>
          <a:prstGeom prst="rect">
            <a:avLst/>
          </a:prstGeom>
          <a:noFill/>
        </p:spPr>
        <p:txBody>
          <a:bodyPr wrap="square">
            <a:spAutoFit/>
          </a:bodyPr>
          <a:lstStyle/>
          <a:p>
            <a:r>
              <a:rPr lang="en-US" altLang="zh-CN" dirty="0"/>
              <a:t>Some/IP </a:t>
            </a:r>
            <a:r>
              <a:rPr lang="zh-CN" altLang="en-US" dirty="0"/>
              <a:t>报头</a:t>
            </a:r>
            <a:endParaRPr lang="en-US" altLang="zh-CN" dirty="0"/>
          </a:p>
        </p:txBody>
      </p:sp>
      <p:pic>
        <p:nvPicPr>
          <p:cNvPr id="2050" name="Picture 2">
            <a:extLst>
              <a:ext uri="{FF2B5EF4-FFF2-40B4-BE49-F238E27FC236}">
                <a16:creationId xmlns:a16="http://schemas.microsoft.com/office/drawing/2014/main" id="{269F5D8A-E660-EC34-43BB-C64ED740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19" y="1280741"/>
            <a:ext cx="8136859" cy="30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6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31</a:t>
            </a:fld>
            <a:endParaRPr lang="en-US"/>
          </a:p>
        </p:txBody>
      </p:sp>
      <p:pic>
        <p:nvPicPr>
          <p:cNvPr id="2" name="Picture 1">
            <a:extLst>
              <a:ext uri="{FF2B5EF4-FFF2-40B4-BE49-F238E27FC236}">
                <a16:creationId xmlns:a16="http://schemas.microsoft.com/office/drawing/2014/main" id="{A8E4A52E-D853-8568-1AF5-10E7A7C2FB7D}"/>
              </a:ext>
            </a:extLst>
          </p:cNvPr>
          <p:cNvPicPr>
            <a:picLocks noChangeAspect="1"/>
          </p:cNvPicPr>
          <p:nvPr/>
        </p:nvPicPr>
        <p:blipFill>
          <a:blip r:embed="rId2"/>
          <a:stretch>
            <a:fillRect/>
          </a:stretch>
        </p:blipFill>
        <p:spPr>
          <a:xfrm>
            <a:off x="404015" y="1111301"/>
            <a:ext cx="8132769" cy="2700762"/>
          </a:xfrm>
          <a:prstGeom prst="rect">
            <a:avLst/>
          </a:prstGeom>
        </p:spPr>
      </p:pic>
    </p:spTree>
    <p:extLst>
      <p:ext uri="{BB962C8B-B14F-4D97-AF65-F5344CB8AC3E}">
        <p14:creationId xmlns:p14="http://schemas.microsoft.com/office/powerpoint/2010/main" val="1868924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32</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662026" y="2277214"/>
            <a:ext cx="1637427" cy="369332"/>
          </a:xfrm>
          <a:prstGeom prst="rect">
            <a:avLst/>
          </a:prstGeom>
          <a:noFill/>
        </p:spPr>
        <p:txBody>
          <a:bodyPr wrap="square">
            <a:spAutoFit/>
          </a:bodyPr>
          <a:lstStyle/>
          <a:p>
            <a:r>
              <a:rPr lang="en-US" altLang="zh-CN" dirty="0"/>
              <a:t>Method Type </a:t>
            </a:r>
          </a:p>
        </p:txBody>
      </p:sp>
      <p:pic>
        <p:nvPicPr>
          <p:cNvPr id="1028" name="Picture 4">
            <a:extLst>
              <a:ext uri="{FF2B5EF4-FFF2-40B4-BE49-F238E27FC236}">
                <a16:creationId xmlns:a16="http://schemas.microsoft.com/office/drawing/2014/main" id="{21290A11-C5BA-BB9A-1781-2F4E8D44A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754" y="120656"/>
            <a:ext cx="4782317" cy="486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82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33</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272152" y="68996"/>
            <a:ext cx="5602264" cy="369332"/>
          </a:xfrm>
          <a:prstGeom prst="rect">
            <a:avLst/>
          </a:prstGeom>
          <a:noFill/>
        </p:spPr>
        <p:txBody>
          <a:bodyPr wrap="square">
            <a:spAutoFit/>
          </a:bodyPr>
          <a:lstStyle/>
          <a:p>
            <a:r>
              <a:rPr lang="en-US" altLang="zh-CN" dirty="0"/>
              <a:t>SOME/IP</a:t>
            </a:r>
            <a:r>
              <a:rPr lang="zh-CN" altLang="en-US" dirty="0"/>
              <a:t> </a:t>
            </a:r>
            <a:r>
              <a:rPr lang="en-US" altLang="zh-CN" dirty="0"/>
              <a:t>SD</a:t>
            </a:r>
            <a:r>
              <a:rPr lang="zh-CN" altLang="en-US" dirty="0"/>
              <a:t> 协议报头</a:t>
            </a:r>
            <a:endParaRPr lang="en-US" altLang="zh-CN" dirty="0"/>
          </a:p>
        </p:txBody>
      </p:sp>
      <p:grpSp>
        <p:nvGrpSpPr>
          <p:cNvPr id="9" name="Group 8">
            <a:extLst>
              <a:ext uri="{FF2B5EF4-FFF2-40B4-BE49-F238E27FC236}">
                <a16:creationId xmlns:a16="http://schemas.microsoft.com/office/drawing/2014/main" id="{DC751154-78A3-30D9-035B-1768CED68CD1}"/>
              </a:ext>
            </a:extLst>
          </p:cNvPr>
          <p:cNvGrpSpPr/>
          <p:nvPr/>
        </p:nvGrpSpPr>
        <p:grpSpPr>
          <a:xfrm>
            <a:off x="1054911" y="466877"/>
            <a:ext cx="7034178" cy="4587261"/>
            <a:chOff x="1054911" y="466877"/>
            <a:chExt cx="7034178" cy="4587261"/>
          </a:xfrm>
        </p:grpSpPr>
        <p:pic>
          <p:nvPicPr>
            <p:cNvPr id="7" name="Picture 2" descr="SOME/IP SD OfferService报文解析">
              <a:extLst>
                <a:ext uri="{FF2B5EF4-FFF2-40B4-BE49-F238E27FC236}">
                  <a16:creationId xmlns:a16="http://schemas.microsoft.com/office/drawing/2014/main" id="{5BC10AE5-9D8E-B735-0ACF-7678727E2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555" y="466877"/>
              <a:ext cx="6920534" cy="45872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2305AE-77AC-3F7B-7DC1-44626940453B}"/>
                </a:ext>
              </a:extLst>
            </p:cNvPr>
            <p:cNvSpPr/>
            <p:nvPr/>
          </p:nvSpPr>
          <p:spPr>
            <a:xfrm>
              <a:off x="1168554" y="466877"/>
              <a:ext cx="6214379" cy="180219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23B75B-DD43-7224-8255-DEBEF47953A9}"/>
                </a:ext>
              </a:extLst>
            </p:cNvPr>
            <p:cNvSpPr/>
            <p:nvPr/>
          </p:nvSpPr>
          <p:spPr>
            <a:xfrm>
              <a:off x="1054911" y="2131907"/>
              <a:ext cx="6328022" cy="27850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a:extLst>
              <a:ext uri="{FF2B5EF4-FFF2-40B4-BE49-F238E27FC236}">
                <a16:creationId xmlns:a16="http://schemas.microsoft.com/office/drawing/2014/main" id="{D0622AB9-8C48-A653-559A-ADB5E8547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503" y="1322688"/>
            <a:ext cx="6807017" cy="143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609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34</a:t>
            </a:fld>
            <a:endParaRPr lang="en-US"/>
          </a:p>
        </p:txBody>
      </p:sp>
      <p:pic>
        <p:nvPicPr>
          <p:cNvPr id="7" name="Picture 6">
            <a:extLst>
              <a:ext uri="{FF2B5EF4-FFF2-40B4-BE49-F238E27FC236}">
                <a16:creationId xmlns:a16="http://schemas.microsoft.com/office/drawing/2014/main" id="{78EF0072-747C-9AF9-A301-5A98A9E9AD60}"/>
              </a:ext>
            </a:extLst>
          </p:cNvPr>
          <p:cNvPicPr>
            <a:picLocks noChangeAspect="1"/>
          </p:cNvPicPr>
          <p:nvPr/>
        </p:nvPicPr>
        <p:blipFill>
          <a:blip r:embed="rId2"/>
          <a:stretch>
            <a:fillRect/>
          </a:stretch>
        </p:blipFill>
        <p:spPr>
          <a:xfrm>
            <a:off x="0" y="1139557"/>
            <a:ext cx="9144000" cy="2864386"/>
          </a:xfrm>
          <a:prstGeom prst="rect">
            <a:avLst/>
          </a:prstGeom>
        </p:spPr>
      </p:pic>
      <p:sp>
        <p:nvSpPr>
          <p:cNvPr id="8" name="TextBox 7">
            <a:extLst>
              <a:ext uri="{FF2B5EF4-FFF2-40B4-BE49-F238E27FC236}">
                <a16:creationId xmlns:a16="http://schemas.microsoft.com/office/drawing/2014/main" id="{9E082DF0-F564-E9FC-D803-F5BE3D3BABF0}"/>
              </a:ext>
            </a:extLst>
          </p:cNvPr>
          <p:cNvSpPr txBox="1"/>
          <p:nvPr/>
        </p:nvSpPr>
        <p:spPr>
          <a:xfrm>
            <a:off x="29633" y="464084"/>
            <a:ext cx="3141133" cy="369332"/>
          </a:xfrm>
          <a:prstGeom prst="rect">
            <a:avLst/>
          </a:prstGeom>
          <a:noFill/>
        </p:spPr>
        <p:txBody>
          <a:bodyPr wrap="square">
            <a:spAutoFit/>
          </a:bodyPr>
          <a:lstStyle/>
          <a:p>
            <a:r>
              <a:rPr lang="en-US" altLang="zh-CN" dirty="0"/>
              <a:t>Some IP-SD Ethernet packet </a:t>
            </a:r>
          </a:p>
        </p:txBody>
      </p:sp>
    </p:spTree>
    <p:extLst>
      <p:ext uri="{BB962C8B-B14F-4D97-AF65-F5344CB8AC3E}">
        <p14:creationId xmlns:p14="http://schemas.microsoft.com/office/powerpoint/2010/main" val="1892389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35</a:t>
            </a:fld>
            <a:endParaRPr lang="en-US"/>
          </a:p>
        </p:txBody>
      </p:sp>
      <p:pic>
        <p:nvPicPr>
          <p:cNvPr id="9" name="Picture 8">
            <a:extLst>
              <a:ext uri="{FF2B5EF4-FFF2-40B4-BE49-F238E27FC236}">
                <a16:creationId xmlns:a16="http://schemas.microsoft.com/office/drawing/2014/main" id="{8F70744F-1CF4-712F-CD32-213FAE32C0DF}"/>
              </a:ext>
            </a:extLst>
          </p:cNvPr>
          <p:cNvPicPr>
            <a:picLocks noChangeAspect="1"/>
          </p:cNvPicPr>
          <p:nvPr/>
        </p:nvPicPr>
        <p:blipFill>
          <a:blip r:embed="rId2"/>
          <a:stretch>
            <a:fillRect/>
          </a:stretch>
        </p:blipFill>
        <p:spPr>
          <a:xfrm>
            <a:off x="317638" y="186842"/>
            <a:ext cx="8302569" cy="484980"/>
          </a:xfrm>
          <a:prstGeom prst="rect">
            <a:avLst/>
          </a:prstGeom>
        </p:spPr>
      </p:pic>
      <p:pic>
        <p:nvPicPr>
          <p:cNvPr id="13" name="Picture 12">
            <a:extLst>
              <a:ext uri="{FF2B5EF4-FFF2-40B4-BE49-F238E27FC236}">
                <a16:creationId xmlns:a16="http://schemas.microsoft.com/office/drawing/2014/main" id="{B1DB40FB-83CD-086C-BB66-7ADC2CBDB890}"/>
              </a:ext>
            </a:extLst>
          </p:cNvPr>
          <p:cNvPicPr>
            <a:picLocks noChangeAspect="1"/>
          </p:cNvPicPr>
          <p:nvPr/>
        </p:nvPicPr>
        <p:blipFill>
          <a:blip r:embed="rId3"/>
          <a:stretch>
            <a:fillRect/>
          </a:stretch>
        </p:blipFill>
        <p:spPr>
          <a:xfrm>
            <a:off x="445761" y="1976665"/>
            <a:ext cx="3271106" cy="3008893"/>
          </a:xfrm>
          <a:prstGeom prst="rect">
            <a:avLst/>
          </a:prstGeom>
        </p:spPr>
      </p:pic>
      <p:pic>
        <p:nvPicPr>
          <p:cNvPr id="15" name="Picture 14">
            <a:extLst>
              <a:ext uri="{FF2B5EF4-FFF2-40B4-BE49-F238E27FC236}">
                <a16:creationId xmlns:a16="http://schemas.microsoft.com/office/drawing/2014/main" id="{9AB04342-6762-5CD2-701C-E96CA8398859}"/>
              </a:ext>
            </a:extLst>
          </p:cNvPr>
          <p:cNvPicPr>
            <a:picLocks noChangeAspect="1"/>
          </p:cNvPicPr>
          <p:nvPr/>
        </p:nvPicPr>
        <p:blipFill>
          <a:blip r:embed="rId4"/>
          <a:stretch>
            <a:fillRect/>
          </a:stretch>
        </p:blipFill>
        <p:spPr>
          <a:xfrm>
            <a:off x="4468922" y="1129977"/>
            <a:ext cx="4229317" cy="3397425"/>
          </a:xfrm>
          <a:prstGeom prst="rect">
            <a:avLst/>
          </a:prstGeom>
        </p:spPr>
      </p:pic>
      <p:pic>
        <p:nvPicPr>
          <p:cNvPr id="17" name="Picture 16">
            <a:extLst>
              <a:ext uri="{FF2B5EF4-FFF2-40B4-BE49-F238E27FC236}">
                <a16:creationId xmlns:a16="http://schemas.microsoft.com/office/drawing/2014/main" id="{9D819ADB-2BF7-8209-6A7F-60335975BCCD}"/>
              </a:ext>
            </a:extLst>
          </p:cNvPr>
          <p:cNvPicPr>
            <a:picLocks noChangeAspect="1"/>
          </p:cNvPicPr>
          <p:nvPr/>
        </p:nvPicPr>
        <p:blipFill>
          <a:blip r:embed="rId5"/>
          <a:stretch>
            <a:fillRect/>
          </a:stretch>
        </p:blipFill>
        <p:spPr>
          <a:xfrm>
            <a:off x="445761" y="736838"/>
            <a:ext cx="3441877" cy="1174810"/>
          </a:xfrm>
          <a:prstGeom prst="rect">
            <a:avLst/>
          </a:prstGeom>
        </p:spPr>
      </p:pic>
      <p:pic>
        <p:nvPicPr>
          <p:cNvPr id="19" name="Picture 2">
            <a:extLst>
              <a:ext uri="{FF2B5EF4-FFF2-40B4-BE49-F238E27FC236}">
                <a16:creationId xmlns:a16="http://schemas.microsoft.com/office/drawing/2014/main" id="{F8F3BA31-58C8-A329-98A7-779FB9E82F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103" y="3716980"/>
            <a:ext cx="8536839" cy="162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531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36</a:t>
            </a:fld>
            <a:endParaRPr lang="en-US"/>
          </a:p>
        </p:txBody>
      </p:sp>
      <p:pic>
        <p:nvPicPr>
          <p:cNvPr id="3" name="Picture 2">
            <a:extLst>
              <a:ext uri="{FF2B5EF4-FFF2-40B4-BE49-F238E27FC236}">
                <a16:creationId xmlns:a16="http://schemas.microsoft.com/office/drawing/2014/main" id="{B794C95B-0248-0003-619D-12E943E4C437}"/>
              </a:ext>
            </a:extLst>
          </p:cNvPr>
          <p:cNvPicPr>
            <a:picLocks noChangeAspect="1"/>
          </p:cNvPicPr>
          <p:nvPr/>
        </p:nvPicPr>
        <p:blipFill>
          <a:blip r:embed="rId2"/>
          <a:stretch>
            <a:fillRect/>
          </a:stretch>
        </p:blipFill>
        <p:spPr>
          <a:xfrm>
            <a:off x="339646" y="122309"/>
            <a:ext cx="8083965" cy="596931"/>
          </a:xfrm>
          <a:prstGeom prst="rect">
            <a:avLst/>
          </a:prstGeom>
        </p:spPr>
      </p:pic>
      <p:pic>
        <p:nvPicPr>
          <p:cNvPr id="8" name="Picture 7">
            <a:extLst>
              <a:ext uri="{FF2B5EF4-FFF2-40B4-BE49-F238E27FC236}">
                <a16:creationId xmlns:a16="http://schemas.microsoft.com/office/drawing/2014/main" id="{01643867-6791-1B8A-E9E6-B3CF186DCA14}"/>
              </a:ext>
            </a:extLst>
          </p:cNvPr>
          <p:cNvPicPr>
            <a:picLocks noChangeAspect="1"/>
          </p:cNvPicPr>
          <p:nvPr/>
        </p:nvPicPr>
        <p:blipFill>
          <a:blip r:embed="rId3"/>
          <a:stretch>
            <a:fillRect/>
          </a:stretch>
        </p:blipFill>
        <p:spPr>
          <a:xfrm>
            <a:off x="285668" y="732757"/>
            <a:ext cx="3079908" cy="2844946"/>
          </a:xfrm>
          <a:prstGeom prst="rect">
            <a:avLst/>
          </a:prstGeom>
        </p:spPr>
      </p:pic>
      <p:pic>
        <p:nvPicPr>
          <p:cNvPr id="10" name="Picture 9">
            <a:extLst>
              <a:ext uri="{FF2B5EF4-FFF2-40B4-BE49-F238E27FC236}">
                <a16:creationId xmlns:a16="http://schemas.microsoft.com/office/drawing/2014/main" id="{21E56C73-FF93-170B-7F97-59AE0DFF119B}"/>
              </a:ext>
            </a:extLst>
          </p:cNvPr>
          <p:cNvPicPr>
            <a:picLocks noChangeAspect="1"/>
          </p:cNvPicPr>
          <p:nvPr/>
        </p:nvPicPr>
        <p:blipFill>
          <a:blip r:embed="rId4"/>
          <a:stretch>
            <a:fillRect/>
          </a:stretch>
        </p:blipFill>
        <p:spPr>
          <a:xfrm>
            <a:off x="311067" y="3528786"/>
            <a:ext cx="2971953" cy="1593932"/>
          </a:xfrm>
          <a:prstGeom prst="rect">
            <a:avLst/>
          </a:prstGeom>
        </p:spPr>
      </p:pic>
      <p:pic>
        <p:nvPicPr>
          <p:cNvPr id="12" name="Picture 11">
            <a:extLst>
              <a:ext uri="{FF2B5EF4-FFF2-40B4-BE49-F238E27FC236}">
                <a16:creationId xmlns:a16="http://schemas.microsoft.com/office/drawing/2014/main" id="{DE271550-F114-A181-C9ED-52C0EB1B4424}"/>
              </a:ext>
            </a:extLst>
          </p:cNvPr>
          <p:cNvPicPr>
            <a:picLocks noChangeAspect="1"/>
          </p:cNvPicPr>
          <p:nvPr/>
        </p:nvPicPr>
        <p:blipFill>
          <a:blip r:embed="rId5"/>
          <a:stretch>
            <a:fillRect/>
          </a:stretch>
        </p:blipFill>
        <p:spPr>
          <a:xfrm>
            <a:off x="3718259" y="937853"/>
            <a:ext cx="3911801" cy="2590933"/>
          </a:xfrm>
          <a:prstGeom prst="rect">
            <a:avLst/>
          </a:prstGeom>
        </p:spPr>
      </p:pic>
      <p:pic>
        <p:nvPicPr>
          <p:cNvPr id="13" name="Picture 2">
            <a:extLst>
              <a:ext uri="{FF2B5EF4-FFF2-40B4-BE49-F238E27FC236}">
                <a16:creationId xmlns:a16="http://schemas.microsoft.com/office/drawing/2014/main" id="{06BAF793-5B23-FC28-CBE6-D11928D2B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7883" y="3655522"/>
            <a:ext cx="5943600" cy="2207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99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37</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952390" cy="523220"/>
          </a:xfrm>
          <a:prstGeom prst="rect">
            <a:avLst/>
          </a:prstGeom>
          <a:noFill/>
        </p:spPr>
        <p:txBody>
          <a:bodyPr wrap="square">
            <a:spAutoFit/>
          </a:bodyPr>
          <a:lstStyle/>
          <a:p>
            <a:r>
              <a:rPr lang="en-US" altLang="zh-CN" sz="2800" b="1" dirty="0">
                <a:solidFill>
                  <a:srgbClr val="0070C0"/>
                </a:solidFill>
              </a:rPr>
              <a:t>SOME/IP-SD </a:t>
            </a:r>
            <a:r>
              <a:rPr lang="zh-CN" altLang="en-US" sz="2800" b="1" dirty="0">
                <a:solidFill>
                  <a:srgbClr val="0070C0"/>
                </a:solidFill>
              </a:rPr>
              <a:t>状态机</a:t>
            </a:r>
            <a:endParaRPr lang="en-US" altLang="zh-CN" sz="2800" b="1" dirty="0">
              <a:solidFill>
                <a:srgbClr val="0070C0"/>
              </a:solidFill>
            </a:endParaRPr>
          </a:p>
        </p:txBody>
      </p:sp>
    </p:spTree>
    <p:extLst>
      <p:ext uri="{BB962C8B-B14F-4D97-AF65-F5344CB8AC3E}">
        <p14:creationId xmlns:p14="http://schemas.microsoft.com/office/powerpoint/2010/main" val="3622329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38</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549819" y="239888"/>
            <a:ext cx="5602264" cy="369332"/>
          </a:xfrm>
          <a:prstGeom prst="rect">
            <a:avLst/>
          </a:prstGeom>
          <a:noFill/>
        </p:spPr>
        <p:txBody>
          <a:bodyPr wrap="square">
            <a:spAutoFit/>
          </a:bodyPr>
          <a:lstStyle/>
          <a:p>
            <a:r>
              <a:rPr lang="en-US" altLang="zh-CN" dirty="0"/>
              <a:t>SD</a:t>
            </a:r>
            <a:r>
              <a:rPr lang="zh-CN" altLang="en-US" dirty="0"/>
              <a:t> 启动时序 </a:t>
            </a:r>
            <a:r>
              <a:rPr lang="en-US" altLang="zh-CN" dirty="0"/>
              <a:t>– </a:t>
            </a:r>
            <a:r>
              <a:rPr lang="zh-CN" altLang="en-US" dirty="0"/>
              <a:t>服务器服务和事件处理阶段</a:t>
            </a:r>
            <a:endParaRPr lang="en-US" altLang="zh-CN" dirty="0"/>
          </a:p>
        </p:txBody>
      </p:sp>
      <p:sp>
        <p:nvSpPr>
          <p:cNvPr id="3" name="TextBox 2">
            <a:extLst>
              <a:ext uri="{FF2B5EF4-FFF2-40B4-BE49-F238E27FC236}">
                <a16:creationId xmlns:a16="http://schemas.microsoft.com/office/drawing/2014/main" id="{35912121-6FA8-BCE0-B8C4-B796D431AA06}"/>
              </a:ext>
            </a:extLst>
          </p:cNvPr>
          <p:cNvSpPr txBox="1"/>
          <p:nvPr/>
        </p:nvSpPr>
        <p:spPr>
          <a:xfrm>
            <a:off x="549819" y="701431"/>
            <a:ext cx="6926622" cy="1477328"/>
          </a:xfrm>
          <a:prstGeom prst="rect">
            <a:avLst/>
          </a:prstGeom>
          <a:noFill/>
        </p:spPr>
        <p:txBody>
          <a:bodyPr wrap="square">
            <a:spAutoFit/>
          </a:bodyPr>
          <a:lstStyle/>
          <a:p>
            <a:r>
              <a:rPr lang="en-US" altLang="zh-CN" dirty="0"/>
              <a:t>A.</a:t>
            </a:r>
            <a:r>
              <a:rPr lang="zh-CN" altLang="en-US" dirty="0"/>
              <a:t>关闭阶段（</a:t>
            </a:r>
            <a:r>
              <a:rPr lang="en-US" altLang="zh-CN" dirty="0"/>
              <a:t>Down</a:t>
            </a:r>
            <a:r>
              <a:rPr lang="zh-CN" altLang="en-US" dirty="0"/>
              <a:t>）</a:t>
            </a:r>
            <a:endParaRPr lang="en-US" altLang="zh-CN" dirty="0"/>
          </a:p>
          <a:p>
            <a:r>
              <a:rPr lang="en-US" altLang="zh-CN" dirty="0"/>
              <a:t>B.</a:t>
            </a:r>
            <a:r>
              <a:rPr lang="zh-CN" altLang="en-US" dirty="0"/>
              <a:t>可用阶段（</a:t>
            </a:r>
            <a:r>
              <a:rPr lang="en-US" altLang="zh-CN" dirty="0"/>
              <a:t>Available</a:t>
            </a:r>
            <a:r>
              <a:rPr lang="zh-CN" altLang="en-US" dirty="0"/>
              <a:t>）</a:t>
            </a:r>
            <a:endParaRPr lang="en-US" altLang="zh-CN" dirty="0"/>
          </a:p>
          <a:p>
            <a:r>
              <a:rPr lang="en-US" altLang="zh-CN" dirty="0"/>
              <a:t>   1. </a:t>
            </a:r>
            <a:r>
              <a:rPr lang="zh-CN" altLang="en-US" dirty="0"/>
              <a:t>初始等待阶段（</a:t>
            </a:r>
            <a:r>
              <a:rPr lang="en-US" altLang="zh-CN" dirty="0"/>
              <a:t>initial Wait Phase</a:t>
            </a:r>
            <a:r>
              <a:rPr lang="zh-CN" altLang="en-US" dirty="0"/>
              <a:t>）</a:t>
            </a:r>
            <a:endParaRPr lang="en-US" altLang="zh-CN" dirty="0"/>
          </a:p>
          <a:p>
            <a:r>
              <a:rPr lang="en-US" altLang="zh-CN" dirty="0"/>
              <a:t>   2. </a:t>
            </a:r>
            <a:r>
              <a:rPr lang="zh-CN" altLang="en-US" dirty="0"/>
              <a:t>重复阶段（</a:t>
            </a:r>
            <a:r>
              <a:rPr lang="en-US" altLang="zh-CN" dirty="0"/>
              <a:t>Repetition Phase</a:t>
            </a:r>
            <a:r>
              <a:rPr lang="zh-CN" altLang="en-US" dirty="0"/>
              <a:t>）</a:t>
            </a:r>
            <a:endParaRPr lang="en-US" altLang="zh-CN" dirty="0"/>
          </a:p>
          <a:p>
            <a:r>
              <a:rPr lang="en-US" altLang="zh-CN" dirty="0"/>
              <a:t>   3.</a:t>
            </a:r>
            <a:r>
              <a:rPr lang="zh-CN" altLang="en-US" dirty="0"/>
              <a:t>主阶段（</a:t>
            </a:r>
            <a:r>
              <a:rPr lang="en-US" altLang="zh-CN" dirty="0"/>
              <a:t>Main Phase</a:t>
            </a:r>
            <a:r>
              <a:rPr lang="zh-CN" altLang="en-US" dirty="0"/>
              <a:t>）</a:t>
            </a:r>
            <a:endParaRPr lang="en-US" altLang="zh-CN" dirty="0"/>
          </a:p>
        </p:txBody>
      </p:sp>
      <p:pic>
        <p:nvPicPr>
          <p:cNvPr id="2050" name="Picture 2">
            <a:extLst>
              <a:ext uri="{FF2B5EF4-FFF2-40B4-BE49-F238E27FC236}">
                <a16:creationId xmlns:a16="http://schemas.microsoft.com/office/drawing/2014/main" id="{908FB5B6-BC37-4D4B-FADE-7F16F6AAB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951" y="2033893"/>
            <a:ext cx="456247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50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39</a:t>
            </a:fld>
            <a:endParaRPr lang="en-US"/>
          </a:p>
        </p:txBody>
      </p:sp>
      <p:sp>
        <p:nvSpPr>
          <p:cNvPr id="2" name="TextBox 1">
            <a:extLst>
              <a:ext uri="{FF2B5EF4-FFF2-40B4-BE49-F238E27FC236}">
                <a16:creationId xmlns:a16="http://schemas.microsoft.com/office/drawing/2014/main" id="{8A5A645B-D0AA-1A52-CAFC-BF309AB8FDBC}"/>
              </a:ext>
            </a:extLst>
          </p:cNvPr>
          <p:cNvSpPr txBox="1"/>
          <p:nvPr/>
        </p:nvSpPr>
        <p:spPr>
          <a:xfrm>
            <a:off x="363552" y="243500"/>
            <a:ext cx="5602264" cy="369332"/>
          </a:xfrm>
          <a:prstGeom prst="rect">
            <a:avLst/>
          </a:prstGeom>
          <a:noFill/>
        </p:spPr>
        <p:txBody>
          <a:bodyPr wrap="square">
            <a:spAutoFit/>
          </a:bodyPr>
          <a:lstStyle/>
          <a:p>
            <a:r>
              <a:rPr lang="en-US" altLang="zh-CN" dirty="0"/>
              <a:t>SD</a:t>
            </a:r>
            <a:r>
              <a:rPr lang="zh-CN" altLang="en-US" dirty="0"/>
              <a:t> 启动时序 </a:t>
            </a:r>
            <a:r>
              <a:rPr lang="en-US" altLang="zh-CN" dirty="0"/>
              <a:t>– </a:t>
            </a:r>
            <a:r>
              <a:rPr lang="zh-CN" altLang="en-US" dirty="0"/>
              <a:t>客户端服务和事件处理阶段</a:t>
            </a:r>
            <a:endParaRPr lang="en-US" altLang="zh-CN" dirty="0"/>
          </a:p>
        </p:txBody>
      </p:sp>
      <p:sp>
        <p:nvSpPr>
          <p:cNvPr id="3" name="TextBox 2">
            <a:extLst>
              <a:ext uri="{FF2B5EF4-FFF2-40B4-BE49-F238E27FC236}">
                <a16:creationId xmlns:a16="http://schemas.microsoft.com/office/drawing/2014/main" id="{35912121-6FA8-BCE0-B8C4-B796D431AA06}"/>
              </a:ext>
            </a:extLst>
          </p:cNvPr>
          <p:cNvSpPr txBox="1"/>
          <p:nvPr/>
        </p:nvSpPr>
        <p:spPr>
          <a:xfrm>
            <a:off x="363552" y="843931"/>
            <a:ext cx="6926622" cy="1477328"/>
          </a:xfrm>
          <a:prstGeom prst="rect">
            <a:avLst/>
          </a:prstGeom>
          <a:noFill/>
        </p:spPr>
        <p:txBody>
          <a:bodyPr wrap="square">
            <a:spAutoFit/>
          </a:bodyPr>
          <a:lstStyle/>
          <a:p>
            <a:r>
              <a:rPr lang="en-US" altLang="zh-CN" dirty="0"/>
              <a:t>A.</a:t>
            </a:r>
            <a:r>
              <a:rPr lang="zh-CN" altLang="en-US" dirty="0"/>
              <a:t>关闭阶段（</a:t>
            </a:r>
            <a:r>
              <a:rPr lang="en-US" altLang="zh-CN" dirty="0"/>
              <a:t>Down</a:t>
            </a:r>
            <a:r>
              <a:rPr lang="zh-CN" altLang="en-US" dirty="0"/>
              <a:t>）</a:t>
            </a:r>
            <a:endParaRPr lang="en-US" altLang="zh-CN" dirty="0"/>
          </a:p>
          <a:p>
            <a:r>
              <a:rPr lang="en-US" altLang="zh-CN" dirty="0"/>
              <a:t>B.</a:t>
            </a:r>
            <a:r>
              <a:rPr lang="zh-CN" altLang="en-US" dirty="0"/>
              <a:t>可用阶段（</a:t>
            </a:r>
            <a:r>
              <a:rPr lang="en-US" altLang="zh-CN" dirty="0"/>
              <a:t>Available</a:t>
            </a:r>
            <a:r>
              <a:rPr lang="zh-CN" altLang="en-US" dirty="0"/>
              <a:t>）</a:t>
            </a:r>
            <a:endParaRPr lang="en-US" altLang="zh-CN" dirty="0"/>
          </a:p>
          <a:p>
            <a:r>
              <a:rPr lang="en-US" altLang="zh-CN" dirty="0"/>
              <a:t>   1. </a:t>
            </a:r>
            <a:r>
              <a:rPr lang="zh-CN" altLang="en-US" dirty="0"/>
              <a:t>初始等待阶段（</a:t>
            </a:r>
            <a:r>
              <a:rPr lang="en-US" altLang="zh-CN" dirty="0"/>
              <a:t>initial Wait Phase</a:t>
            </a:r>
            <a:r>
              <a:rPr lang="zh-CN" altLang="en-US" dirty="0"/>
              <a:t>）</a:t>
            </a:r>
            <a:endParaRPr lang="en-US" altLang="zh-CN" dirty="0"/>
          </a:p>
          <a:p>
            <a:r>
              <a:rPr lang="en-US" altLang="zh-CN" dirty="0"/>
              <a:t>   2. </a:t>
            </a:r>
            <a:r>
              <a:rPr lang="zh-CN" altLang="en-US" dirty="0"/>
              <a:t>重复阶段（</a:t>
            </a:r>
            <a:r>
              <a:rPr lang="en-US" altLang="zh-CN" dirty="0"/>
              <a:t>Repetition Phase</a:t>
            </a:r>
            <a:r>
              <a:rPr lang="zh-CN" altLang="en-US" dirty="0"/>
              <a:t>）</a:t>
            </a:r>
            <a:endParaRPr lang="en-US" altLang="zh-CN" dirty="0"/>
          </a:p>
          <a:p>
            <a:r>
              <a:rPr lang="en-US" altLang="zh-CN" dirty="0"/>
              <a:t>   3.</a:t>
            </a:r>
            <a:r>
              <a:rPr lang="zh-CN" altLang="en-US" dirty="0"/>
              <a:t>主阶段（</a:t>
            </a:r>
            <a:r>
              <a:rPr lang="en-US" altLang="zh-CN" dirty="0"/>
              <a:t>Main Phase</a:t>
            </a:r>
            <a:r>
              <a:rPr lang="zh-CN" altLang="en-US" dirty="0"/>
              <a:t>）</a:t>
            </a:r>
            <a:endParaRPr lang="en-US" altLang="zh-CN" dirty="0"/>
          </a:p>
        </p:txBody>
      </p:sp>
      <p:pic>
        <p:nvPicPr>
          <p:cNvPr id="1026" name="Picture 2">
            <a:extLst>
              <a:ext uri="{FF2B5EF4-FFF2-40B4-BE49-F238E27FC236}">
                <a16:creationId xmlns:a16="http://schemas.microsoft.com/office/drawing/2014/main" id="{C732693C-C87F-08EB-C44D-3C30BE6E1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66" y="2949532"/>
            <a:ext cx="8483600" cy="19205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F50E8B-F1B7-5955-2552-35CE50108893}"/>
              </a:ext>
            </a:extLst>
          </p:cNvPr>
          <p:cNvSpPr txBox="1"/>
          <p:nvPr/>
        </p:nvSpPr>
        <p:spPr>
          <a:xfrm>
            <a:off x="262466" y="2522484"/>
            <a:ext cx="5602264" cy="369332"/>
          </a:xfrm>
          <a:prstGeom prst="rect">
            <a:avLst/>
          </a:prstGeom>
          <a:noFill/>
        </p:spPr>
        <p:txBody>
          <a:bodyPr wrap="square">
            <a:spAutoFit/>
          </a:bodyPr>
          <a:lstStyle/>
          <a:p>
            <a:r>
              <a:rPr lang="en-US" altLang="zh-CN" dirty="0">
                <a:solidFill>
                  <a:srgbClr val="FF0000"/>
                </a:solidFill>
              </a:rPr>
              <a:t>Server</a:t>
            </a:r>
            <a:r>
              <a:rPr lang="zh-CN" altLang="en-US" dirty="0">
                <a:solidFill>
                  <a:srgbClr val="FF0000"/>
                </a:solidFill>
              </a:rPr>
              <a:t>端的通信阶段总体</a:t>
            </a:r>
            <a:r>
              <a:rPr lang="en-US" altLang="zh-CN" dirty="0">
                <a:solidFill>
                  <a:srgbClr val="FF0000"/>
                </a:solidFill>
              </a:rPr>
              <a:t>review</a:t>
            </a:r>
            <a:r>
              <a:rPr lang="zh-CN" altLang="en-US" dirty="0">
                <a:solidFill>
                  <a:srgbClr val="FF0000"/>
                </a:solidFill>
              </a:rPr>
              <a:t>：</a:t>
            </a:r>
            <a:endParaRPr lang="en-US" altLang="zh-CN" dirty="0">
              <a:solidFill>
                <a:srgbClr val="FF0000"/>
              </a:solidFill>
            </a:endParaRPr>
          </a:p>
        </p:txBody>
      </p:sp>
    </p:spTree>
    <p:extLst>
      <p:ext uri="{BB962C8B-B14F-4D97-AF65-F5344CB8AC3E}">
        <p14:creationId xmlns:p14="http://schemas.microsoft.com/office/powerpoint/2010/main" val="75763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524015" y="2141959"/>
            <a:ext cx="4952390" cy="523220"/>
          </a:xfrm>
          <a:prstGeom prst="rect">
            <a:avLst/>
          </a:prstGeom>
          <a:noFill/>
        </p:spPr>
        <p:txBody>
          <a:bodyPr wrap="square">
            <a:spAutoFit/>
          </a:bodyPr>
          <a:lstStyle/>
          <a:p>
            <a:r>
              <a:rPr lang="zh-CN" altLang="en-US" sz="2800" b="1" dirty="0">
                <a:solidFill>
                  <a:srgbClr val="0070C0"/>
                </a:solidFill>
              </a:rPr>
              <a:t>遗留问题补充信息</a:t>
            </a:r>
            <a:endParaRPr lang="en-US" altLang="zh-CN" sz="2800" b="1" dirty="0">
              <a:solidFill>
                <a:srgbClr val="0070C0"/>
              </a:solidFill>
            </a:endParaRPr>
          </a:p>
        </p:txBody>
      </p:sp>
    </p:spTree>
    <p:extLst>
      <p:ext uri="{BB962C8B-B14F-4D97-AF65-F5344CB8AC3E}">
        <p14:creationId xmlns:p14="http://schemas.microsoft.com/office/powerpoint/2010/main" val="2326651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40</a:t>
            </a:fld>
            <a:endParaRPr lang="en-US"/>
          </a:p>
        </p:txBody>
      </p:sp>
      <p:sp>
        <p:nvSpPr>
          <p:cNvPr id="8" name="TextBox 7">
            <a:extLst>
              <a:ext uri="{FF2B5EF4-FFF2-40B4-BE49-F238E27FC236}">
                <a16:creationId xmlns:a16="http://schemas.microsoft.com/office/drawing/2014/main" id="{30FA0742-3A9F-8EF2-D9A3-AD8F9245A543}"/>
              </a:ext>
            </a:extLst>
          </p:cNvPr>
          <p:cNvSpPr txBox="1"/>
          <p:nvPr/>
        </p:nvSpPr>
        <p:spPr>
          <a:xfrm>
            <a:off x="626533" y="289467"/>
            <a:ext cx="4572000" cy="369332"/>
          </a:xfrm>
          <a:prstGeom prst="rect">
            <a:avLst/>
          </a:prstGeom>
          <a:noFill/>
        </p:spPr>
        <p:txBody>
          <a:bodyPr wrap="square">
            <a:spAutoFit/>
          </a:bodyPr>
          <a:lstStyle/>
          <a:p>
            <a:pPr algn="l"/>
            <a:r>
              <a:rPr lang="en-US" b="1" i="0" dirty="0">
                <a:solidFill>
                  <a:srgbClr val="4F4F4F"/>
                </a:solidFill>
                <a:effectLst/>
                <a:latin typeface="PingFang SC"/>
              </a:rPr>
              <a:t>Down Phase</a:t>
            </a:r>
          </a:p>
        </p:txBody>
      </p:sp>
      <p:sp>
        <p:nvSpPr>
          <p:cNvPr id="10" name="TextBox 9">
            <a:extLst>
              <a:ext uri="{FF2B5EF4-FFF2-40B4-BE49-F238E27FC236}">
                <a16:creationId xmlns:a16="http://schemas.microsoft.com/office/drawing/2014/main" id="{FF227611-5212-54E0-B282-DA26989ADA07}"/>
              </a:ext>
            </a:extLst>
          </p:cNvPr>
          <p:cNvSpPr txBox="1"/>
          <p:nvPr/>
        </p:nvSpPr>
        <p:spPr>
          <a:xfrm>
            <a:off x="626533" y="658799"/>
            <a:ext cx="7391400" cy="369332"/>
          </a:xfrm>
          <a:prstGeom prst="rect">
            <a:avLst/>
          </a:prstGeom>
          <a:noFill/>
        </p:spPr>
        <p:txBody>
          <a:bodyPr wrap="square">
            <a:spAutoFit/>
          </a:bodyPr>
          <a:lstStyle/>
          <a:p>
            <a:r>
              <a:rPr lang="zh-CN" altLang="en-US" dirty="0"/>
              <a:t>在这个阶段，</a:t>
            </a:r>
            <a:r>
              <a:rPr lang="en-US" altLang="zh-CN" dirty="0"/>
              <a:t>Service </a:t>
            </a:r>
            <a:r>
              <a:rPr lang="zh-CN" altLang="en-US" dirty="0"/>
              <a:t>是不可用的，即服务端无法提供服务。</a:t>
            </a:r>
            <a:endParaRPr lang="en-US" dirty="0"/>
          </a:p>
        </p:txBody>
      </p:sp>
      <p:sp>
        <p:nvSpPr>
          <p:cNvPr id="12" name="TextBox 11">
            <a:extLst>
              <a:ext uri="{FF2B5EF4-FFF2-40B4-BE49-F238E27FC236}">
                <a16:creationId xmlns:a16="http://schemas.microsoft.com/office/drawing/2014/main" id="{77D9944A-7064-913D-1DFE-40650CF403CD}"/>
              </a:ext>
            </a:extLst>
          </p:cNvPr>
          <p:cNvSpPr txBox="1"/>
          <p:nvPr/>
        </p:nvSpPr>
        <p:spPr>
          <a:xfrm>
            <a:off x="626533" y="1133015"/>
            <a:ext cx="4572000" cy="369332"/>
          </a:xfrm>
          <a:prstGeom prst="rect">
            <a:avLst/>
          </a:prstGeom>
          <a:noFill/>
        </p:spPr>
        <p:txBody>
          <a:bodyPr wrap="square">
            <a:spAutoFit/>
          </a:bodyPr>
          <a:lstStyle/>
          <a:p>
            <a:pPr algn="l"/>
            <a:r>
              <a:rPr lang="en-US" b="1" i="0" dirty="0">
                <a:solidFill>
                  <a:srgbClr val="4F4F4F"/>
                </a:solidFill>
                <a:effectLst/>
                <a:latin typeface="PingFang SC"/>
              </a:rPr>
              <a:t>Initial Wait Phase</a:t>
            </a:r>
          </a:p>
        </p:txBody>
      </p:sp>
      <p:sp>
        <p:nvSpPr>
          <p:cNvPr id="14" name="TextBox 13">
            <a:extLst>
              <a:ext uri="{FF2B5EF4-FFF2-40B4-BE49-F238E27FC236}">
                <a16:creationId xmlns:a16="http://schemas.microsoft.com/office/drawing/2014/main" id="{3062994E-9139-99D4-FB82-908C4FC8BF68}"/>
              </a:ext>
            </a:extLst>
          </p:cNvPr>
          <p:cNvSpPr txBox="1"/>
          <p:nvPr/>
        </p:nvSpPr>
        <p:spPr>
          <a:xfrm>
            <a:off x="626533" y="1502347"/>
            <a:ext cx="7611534" cy="1569660"/>
          </a:xfrm>
          <a:prstGeom prst="rect">
            <a:avLst/>
          </a:prstGeom>
          <a:noFill/>
        </p:spPr>
        <p:txBody>
          <a:bodyPr wrap="square">
            <a:spAutoFit/>
          </a:bodyPr>
          <a:lstStyle/>
          <a:p>
            <a:r>
              <a:rPr lang="zh-CN" altLang="en-US" sz="1600" dirty="0"/>
              <a:t>准备完毕 </a:t>
            </a:r>
            <a:r>
              <a:rPr lang="en-US" altLang="zh-CN" sz="1600" dirty="0"/>
              <a:t>(</a:t>
            </a:r>
            <a:r>
              <a:rPr lang="en-US" sz="1600" dirty="0"/>
              <a:t>Available) </a:t>
            </a:r>
            <a:r>
              <a:rPr lang="zh-CN" altLang="en-US" sz="1600" dirty="0"/>
              <a:t>后，进入此阶段。</a:t>
            </a:r>
            <a:endParaRPr lang="en-US" altLang="zh-CN" sz="1600" dirty="0"/>
          </a:p>
          <a:p>
            <a:r>
              <a:rPr lang="zh-CN" altLang="en-US" sz="1600" dirty="0"/>
              <a:t>如果此阶段收到 </a:t>
            </a:r>
            <a:r>
              <a:rPr lang="en-US" sz="1600" dirty="0"/>
              <a:t>Find Service </a:t>
            </a:r>
            <a:r>
              <a:rPr lang="zh-CN" altLang="en-US" sz="1600" dirty="0"/>
              <a:t>报文，服务端忽略此消息，不做任何处理。</a:t>
            </a:r>
            <a:endParaRPr lang="en-US" altLang="zh-CN" sz="1600" dirty="0"/>
          </a:p>
          <a:p>
            <a:r>
              <a:rPr lang="zh-CN" altLang="en-US" sz="1600" dirty="0"/>
              <a:t>如果服务不可用了，将返回进入 </a:t>
            </a:r>
            <a:r>
              <a:rPr lang="en-US" sz="1600" dirty="0"/>
              <a:t>Down Phase。</a:t>
            </a:r>
          </a:p>
          <a:p>
            <a:r>
              <a:rPr lang="en-US" sz="1600" dirty="0"/>
              <a:t>-&gt; </a:t>
            </a:r>
            <a:r>
              <a:rPr lang="zh-CN" altLang="en-US" sz="1600" dirty="0"/>
              <a:t>此阶段需要定义时间参数 </a:t>
            </a:r>
            <a:r>
              <a:rPr lang="en-US" sz="1600" dirty="0" err="1"/>
              <a:t>INITIAL_DELAY_Min</a:t>
            </a:r>
            <a:r>
              <a:rPr lang="en-US" sz="1600" dirty="0"/>
              <a:t> </a:t>
            </a:r>
            <a:r>
              <a:rPr lang="zh-CN" altLang="en-US" sz="1600" dirty="0"/>
              <a:t>和 </a:t>
            </a:r>
            <a:r>
              <a:rPr lang="en-US" sz="1600" dirty="0" err="1"/>
              <a:t>INITIAL_DELAY_Max</a:t>
            </a:r>
            <a:r>
              <a:rPr lang="en-US" sz="1600" dirty="0"/>
              <a:t>，</a:t>
            </a:r>
            <a:r>
              <a:rPr lang="zh-CN" altLang="en-US" sz="1600" dirty="0"/>
              <a:t>初始化时间取其之间的随机值，当定时器超时后，发送第一帧 </a:t>
            </a:r>
            <a:r>
              <a:rPr lang="en-US" sz="1600" dirty="0" err="1"/>
              <a:t>OfferService</a:t>
            </a:r>
            <a:r>
              <a:rPr lang="en-US" sz="1600" dirty="0"/>
              <a:t>，</a:t>
            </a:r>
            <a:r>
              <a:rPr lang="zh-CN" altLang="en-US" sz="1600" dirty="0"/>
              <a:t>标志着进入下一个阶段。</a:t>
            </a:r>
          </a:p>
        </p:txBody>
      </p:sp>
      <p:sp>
        <p:nvSpPr>
          <p:cNvPr id="16" name="TextBox 15">
            <a:extLst>
              <a:ext uri="{FF2B5EF4-FFF2-40B4-BE49-F238E27FC236}">
                <a16:creationId xmlns:a16="http://schemas.microsoft.com/office/drawing/2014/main" id="{D7AD5906-201C-4177-DED9-6D7F24270A0A}"/>
              </a:ext>
            </a:extLst>
          </p:cNvPr>
          <p:cNvSpPr txBox="1"/>
          <p:nvPr/>
        </p:nvSpPr>
        <p:spPr>
          <a:xfrm>
            <a:off x="685800" y="3151789"/>
            <a:ext cx="4572000" cy="369332"/>
          </a:xfrm>
          <a:prstGeom prst="rect">
            <a:avLst/>
          </a:prstGeom>
          <a:noFill/>
        </p:spPr>
        <p:txBody>
          <a:bodyPr wrap="square">
            <a:spAutoFit/>
          </a:bodyPr>
          <a:lstStyle/>
          <a:p>
            <a:pPr algn="l"/>
            <a:r>
              <a:rPr lang="en-US" b="1" i="0" dirty="0">
                <a:solidFill>
                  <a:srgbClr val="4F4F4F"/>
                </a:solidFill>
                <a:effectLst/>
                <a:latin typeface="PingFang SC"/>
              </a:rPr>
              <a:t>Repetition Phase</a:t>
            </a:r>
          </a:p>
        </p:txBody>
      </p:sp>
    </p:spTree>
    <p:extLst>
      <p:ext uri="{BB962C8B-B14F-4D97-AF65-F5344CB8AC3E}">
        <p14:creationId xmlns:p14="http://schemas.microsoft.com/office/powerpoint/2010/main" val="3823442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41</a:t>
            </a:fld>
            <a:endParaRPr lang="en-US"/>
          </a:p>
        </p:txBody>
      </p:sp>
      <p:sp>
        <p:nvSpPr>
          <p:cNvPr id="16" name="TextBox 15">
            <a:extLst>
              <a:ext uri="{FF2B5EF4-FFF2-40B4-BE49-F238E27FC236}">
                <a16:creationId xmlns:a16="http://schemas.microsoft.com/office/drawing/2014/main" id="{D7AD5906-201C-4177-DED9-6D7F24270A0A}"/>
              </a:ext>
            </a:extLst>
          </p:cNvPr>
          <p:cNvSpPr txBox="1"/>
          <p:nvPr/>
        </p:nvSpPr>
        <p:spPr>
          <a:xfrm>
            <a:off x="351367" y="496610"/>
            <a:ext cx="4572000" cy="369332"/>
          </a:xfrm>
          <a:prstGeom prst="rect">
            <a:avLst/>
          </a:prstGeom>
          <a:noFill/>
        </p:spPr>
        <p:txBody>
          <a:bodyPr wrap="square">
            <a:spAutoFit/>
          </a:bodyPr>
          <a:lstStyle/>
          <a:p>
            <a:pPr algn="l"/>
            <a:r>
              <a:rPr lang="en-US" b="1" i="0" dirty="0">
                <a:solidFill>
                  <a:srgbClr val="4F4F4F"/>
                </a:solidFill>
                <a:effectLst/>
                <a:latin typeface="PingFang SC"/>
              </a:rPr>
              <a:t>Repetition Phase</a:t>
            </a:r>
          </a:p>
        </p:txBody>
      </p:sp>
      <p:sp>
        <p:nvSpPr>
          <p:cNvPr id="3" name="TextBox 2">
            <a:extLst>
              <a:ext uri="{FF2B5EF4-FFF2-40B4-BE49-F238E27FC236}">
                <a16:creationId xmlns:a16="http://schemas.microsoft.com/office/drawing/2014/main" id="{507AB1DC-4B2A-03D4-DC2F-E66B536B83CB}"/>
              </a:ext>
            </a:extLst>
          </p:cNvPr>
          <p:cNvSpPr txBox="1"/>
          <p:nvPr/>
        </p:nvSpPr>
        <p:spPr>
          <a:xfrm>
            <a:off x="351367" y="1032924"/>
            <a:ext cx="8441266" cy="3416320"/>
          </a:xfrm>
          <a:prstGeom prst="rect">
            <a:avLst/>
          </a:prstGeom>
          <a:noFill/>
        </p:spPr>
        <p:txBody>
          <a:bodyPr wrap="square">
            <a:spAutoFit/>
          </a:bodyPr>
          <a:lstStyle/>
          <a:p>
            <a:r>
              <a:rPr lang="zh-CN" altLang="en-US" dirty="0"/>
              <a:t>为了让客户端快速找到有哪些 </a:t>
            </a:r>
            <a:r>
              <a:rPr lang="en-US" dirty="0"/>
              <a:t>Service，</a:t>
            </a:r>
            <a:r>
              <a:rPr lang="zh-CN" altLang="en-US" dirty="0"/>
              <a:t>此阶段重复发送 </a:t>
            </a:r>
            <a:r>
              <a:rPr lang="en-US" dirty="0" err="1"/>
              <a:t>OfferService</a:t>
            </a:r>
            <a:r>
              <a:rPr lang="en-US" dirty="0"/>
              <a:t>，</a:t>
            </a:r>
            <a:r>
              <a:rPr lang="zh-CN" altLang="en-US" dirty="0"/>
              <a:t>重复次数由 </a:t>
            </a:r>
            <a:r>
              <a:rPr lang="en-US" dirty="0"/>
              <a:t>REPETITIONS_MAX </a:t>
            </a:r>
            <a:r>
              <a:rPr lang="zh-CN" altLang="en-US" dirty="0"/>
              <a:t>决定。</a:t>
            </a:r>
            <a:endParaRPr lang="en-US" altLang="zh-CN" dirty="0"/>
          </a:p>
          <a:p>
            <a:r>
              <a:rPr lang="zh-CN" altLang="en-US" dirty="0"/>
              <a:t>发送间隔以 </a:t>
            </a:r>
            <a:r>
              <a:rPr lang="en-US" dirty="0"/>
              <a:t>REPETITIONS_BASE_DELAY </a:t>
            </a:r>
            <a:r>
              <a:rPr lang="zh-CN" altLang="en-US" dirty="0"/>
              <a:t>为基本时间，每发送一次，间隔是前一间隔的 </a:t>
            </a:r>
            <a:r>
              <a:rPr lang="en-US" altLang="zh-CN" dirty="0"/>
              <a:t>2 </a:t>
            </a:r>
            <a:r>
              <a:rPr lang="zh-CN" altLang="en-US" dirty="0"/>
              <a:t>倍。</a:t>
            </a:r>
            <a:endParaRPr lang="en-US" altLang="zh-CN" dirty="0"/>
          </a:p>
          <a:p>
            <a:r>
              <a:rPr lang="zh-CN" altLang="en-US" dirty="0"/>
              <a:t>如果收到某客户端的 </a:t>
            </a:r>
            <a:r>
              <a:rPr lang="en-US" dirty="0" err="1"/>
              <a:t>FindService</a:t>
            </a:r>
            <a:r>
              <a:rPr lang="en-US" dirty="0"/>
              <a:t>，</a:t>
            </a:r>
            <a:r>
              <a:rPr lang="zh-CN" altLang="en-US" dirty="0"/>
              <a:t>不影响当前阶段的发送计数和计时，延迟一定时间 </a:t>
            </a:r>
            <a:r>
              <a:rPr lang="en-US" altLang="zh-CN" dirty="0"/>
              <a:t>(</a:t>
            </a:r>
            <a:r>
              <a:rPr lang="en-US" dirty="0"/>
              <a:t>REQUEST_RESPONSE_DELAY) </a:t>
            </a:r>
            <a:r>
              <a:rPr lang="zh-CN" altLang="en-US" dirty="0"/>
              <a:t>后，单独发送单播 </a:t>
            </a:r>
            <a:r>
              <a:rPr lang="en-US" dirty="0" err="1"/>
              <a:t>OfferService</a:t>
            </a:r>
            <a:r>
              <a:rPr lang="en-US" dirty="0"/>
              <a:t> </a:t>
            </a:r>
            <a:r>
              <a:rPr lang="zh-CN" altLang="en-US" dirty="0"/>
              <a:t>给服务请求端。</a:t>
            </a:r>
            <a:endParaRPr lang="en-US" altLang="zh-CN" dirty="0"/>
          </a:p>
          <a:p>
            <a:r>
              <a:rPr lang="zh-CN" altLang="en-US" dirty="0"/>
              <a:t>如果收到 </a:t>
            </a:r>
            <a:r>
              <a:rPr lang="en-US" dirty="0" err="1"/>
              <a:t>SubscribeEventgroup</a:t>
            </a:r>
            <a:r>
              <a:rPr lang="en-US" dirty="0"/>
              <a:t> </a:t>
            </a:r>
            <a:r>
              <a:rPr lang="zh-CN" altLang="en-US" dirty="0"/>
              <a:t>后，发送单播 </a:t>
            </a:r>
            <a:r>
              <a:rPr lang="en-US" dirty="0"/>
              <a:t>Ack/</a:t>
            </a:r>
            <a:r>
              <a:rPr lang="en-US" dirty="0" err="1"/>
              <a:t>Nack</a:t>
            </a:r>
            <a:r>
              <a:rPr lang="en-US" dirty="0"/>
              <a:t>，</a:t>
            </a:r>
            <a:r>
              <a:rPr lang="zh-CN" altLang="en-US" dirty="0"/>
              <a:t>启动此订阅 </a:t>
            </a:r>
            <a:r>
              <a:rPr lang="en-US" dirty="0"/>
              <a:t>Entry </a:t>
            </a:r>
            <a:r>
              <a:rPr lang="zh-CN" altLang="en-US" dirty="0"/>
              <a:t>的 </a:t>
            </a:r>
            <a:r>
              <a:rPr lang="en-US" dirty="0"/>
              <a:t>TTL </a:t>
            </a:r>
            <a:r>
              <a:rPr lang="zh-CN" altLang="en-US" dirty="0"/>
              <a:t>计时器。</a:t>
            </a:r>
            <a:endParaRPr lang="en-US" altLang="zh-CN" dirty="0"/>
          </a:p>
          <a:p>
            <a:r>
              <a:rPr lang="zh-CN" altLang="en-US" dirty="0"/>
              <a:t>如果收到 </a:t>
            </a:r>
            <a:r>
              <a:rPr lang="en-US" dirty="0" err="1"/>
              <a:t>StopSubscribeEventgroup</a:t>
            </a:r>
            <a:r>
              <a:rPr lang="en-US" dirty="0"/>
              <a:t> </a:t>
            </a:r>
            <a:r>
              <a:rPr lang="zh-CN" altLang="en-US" dirty="0"/>
              <a:t>后，停止此订阅 </a:t>
            </a:r>
            <a:r>
              <a:rPr lang="en-US" dirty="0"/>
              <a:t>Entry </a:t>
            </a:r>
            <a:r>
              <a:rPr lang="zh-CN" altLang="en-US" dirty="0"/>
              <a:t>的 </a:t>
            </a:r>
            <a:r>
              <a:rPr lang="en-US" dirty="0"/>
              <a:t>TTL </a:t>
            </a:r>
            <a:r>
              <a:rPr lang="zh-CN" altLang="en-US" dirty="0"/>
              <a:t>计时器。</a:t>
            </a:r>
            <a:endParaRPr lang="en-US" altLang="zh-CN" dirty="0"/>
          </a:p>
          <a:p>
            <a:r>
              <a:rPr lang="en-US" altLang="zh-CN" dirty="0"/>
              <a:t>-&gt; </a:t>
            </a:r>
            <a:r>
              <a:rPr lang="zh-CN" altLang="en-US" dirty="0"/>
              <a:t>如果服务不可用，离开此阶段进入 </a:t>
            </a:r>
            <a:r>
              <a:rPr lang="en-US" dirty="0"/>
              <a:t>Down Phase，</a:t>
            </a:r>
            <a:r>
              <a:rPr lang="zh-CN" altLang="en-US" dirty="0"/>
              <a:t>并发送 </a:t>
            </a:r>
            <a:r>
              <a:rPr lang="en-US" dirty="0" err="1"/>
              <a:t>StopOfferService</a:t>
            </a:r>
            <a:r>
              <a:rPr lang="en-US" dirty="0"/>
              <a:t> </a:t>
            </a:r>
            <a:r>
              <a:rPr lang="zh-CN" altLang="en-US" dirty="0"/>
              <a:t>通知所有客户端。</a:t>
            </a:r>
          </a:p>
        </p:txBody>
      </p:sp>
    </p:spTree>
    <p:extLst>
      <p:ext uri="{BB962C8B-B14F-4D97-AF65-F5344CB8AC3E}">
        <p14:creationId xmlns:p14="http://schemas.microsoft.com/office/powerpoint/2010/main" val="61200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42</a:t>
            </a:fld>
            <a:endParaRPr lang="en-US"/>
          </a:p>
        </p:txBody>
      </p:sp>
      <p:sp>
        <p:nvSpPr>
          <p:cNvPr id="3" name="TextBox 2">
            <a:extLst>
              <a:ext uri="{FF2B5EF4-FFF2-40B4-BE49-F238E27FC236}">
                <a16:creationId xmlns:a16="http://schemas.microsoft.com/office/drawing/2014/main" id="{FBB4289D-6F58-3A56-F683-39D9B6A56860}"/>
              </a:ext>
            </a:extLst>
          </p:cNvPr>
          <p:cNvSpPr txBox="1"/>
          <p:nvPr/>
        </p:nvSpPr>
        <p:spPr>
          <a:xfrm>
            <a:off x="711199" y="458950"/>
            <a:ext cx="4572000" cy="369332"/>
          </a:xfrm>
          <a:prstGeom prst="rect">
            <a:avLst/>
          </a:prstGeom>
          <a:noFill/>
        </p:spPr>
        <p:txBody>
          <a:bodyPr wrap="square">
            <a:spAutoFit/>
          </a:bodyPr>
          <a:lstStyle/>
          <a:p>
            <a:pPr algn="l"/>
            <a:r>
              <a:rPr lang="en-US" b="1" i="0" dirty="0">
                <a:solidFill>
                  <a:srgbClr val="4F4F4F"/>
                </a:solidFill>
                <a:effectLst/>
                <a:latin typeface="PingFang SC"/>
              </a:rPr>
              <a:t>Main Phase</a:t>
            </a:r>
          </a:p>
        </p:txBody>
      </p:sp>
      <p:sp>
        <p:nvSpPr>
          <p:cNvPr id="8" name="TextBox 7">
            <a:extLst>
              <a:ext uri="{FF2B5EF4-FFF2-40B4-BE49-F238E27FC236}">
                <a16:creationId xmlns:a16="http://schemas.microsoft.com/office/drawing/2014/main" id="{C2224AC0-5D8A-7601-5B6E-47FE23C635C8}"/>
              </a:ext>
            </a:extLst>
          </p:cNvPr>
          <p:cNvSpPr txBox="1"/>
          <p:nvPr/>
        </p:nvSpPr>
        <p:spPr>
          <a:xfrm>
            <a:off x="711199" y="1259933"/>
            <a:ext cx="7882468" cy="2585323"/>
          </a:xfrm>
          <a:prstGeom prst="rect">
            <a:avLst/>
          </a:prstGeom>
          <a:noFill/>
        </p:spPr>
        <p:txBody>
          <a:bodyPr wrap="square">
            <a:spAutoFit/>
          </a:bodyPr>
          <a:lstStyle/>
          <a:p>
            <a:r>
              <a:rPr lang="zh-CN" altLang="en-US" dirty="0"/>
              <a:t>此阶段将周期性发送 </a:t>
            </a:r>
            <a:r>
              <a:rPr lang="en-US" dirty="0" err="1"/>
              <a:t>OfferService</a:t>
            </a:r>
            <a:r>
              <a:rPr lang="en-US" dirty="0"/>
              <a:t>，</a:t>
            </a:r>
            <a:r>
              <a:rPr lang="zh-CN" altLang="en-US" dirty="0"/>
              <a:t>周期时间为 </a:t>
            </a:r>
            <a:r>
              <a:rPr lang="en-US" dirty="0"/>
              <a:t>CYCLIC_OFFER_DELAY。</a:t>
            </a:r>
          </a:p>
          <a:p>
            <a:r>
              <a:rPr lang="zh-CN" altLang="en-US" dirty="0"/>
              <a:t>如果收到某客户端的 </a:t>
            </a:r>
            <a:r>
              <a:rPr lang="en-US" dirty="0" err="1"/>
              <a:t>FindService</a:t>
            </a:r>
            <a:r>
              <a:rPr lang="en-US" dirty="0"/>
              <a:t>，</a:t>
            </a:r>
            <a:r>
              <a:rPr lang="zh-CN" altLang="en-US" dirty="0"/>
              <a:t>不影响发送计数，延迟一定时间 </a:t>
            </a:r>
            <a:r>
              <a:rPr lang="en-US" altLang="zh-CN" dirty="0"/>
              <a:t>(</a:t>
            </a:r>
            <a:r>
              <a:rPr lang="en-US" dirty="0"/>
              <a:t>REQUEST_RESPONSE_DELAY) </a:t>
            </a:r>
            <a:r>
              <a:rPr lang="zh-CN" altLang="en-US" dirty="0"/>
              <a:t>后，发送单播 </a:t>
            </a:r>
            <a:r>
              <a:rPr lang="en-US" dirty="0" err="1"/>
              <a:t>OfferService</a:t>
            </a:r>
            <a:r>
              <a:rPr lang="en-US" dirty="0"/>
              <a:t> </a:t>
            </a:r>
            <a:r>
              <a:rPr lang="zh-CN" altLang="en-US" dirty="0"/>
              <a:t>给服务请求端。</a:t>
            </a:r>
            <a:endParaRPr lang="en-US" altLang="zh-CN" dirty="0"/>
          </a:p>
          <a:p>
            <a:r>
              <a:rPr lang="zh-CN" altLang="en-US" dirty="0"/>
              <a:t>如果收到 </a:t>
            </a:r>
            <a:r>
              <a:rPr lang="en-US" dirty="0" err="1"/>
              <a:t>SubscribeEventgroup</a:t>
            </a:r>
            <a:r>
              <a:rPr lang="en-US" dirty="0"/>
              <a:t> </a:t>
            </a:r>
            <a:r>
              <a:rPr lang="zh-CN" altLang="en-US" dirty="0"/>
              <a:t>后，发送单播 </a:t>
            </a:r>
            <a:r>
              <a:rPr lang="en-US" dirty="0"/>
              <a:t>Ack/</a:t>
            </a:r>
            <a:r>
              <a:rPr lang="en-US" dirty="0" err="1"/>
              <a:t>Nack</a:t>
            </a:r>
            <a:r>
              <a:rPr lang="en-US" dirty="0"/>
              <a:t>，</a:t>
            </a:r>
            <a:r>
              <a:rPr lang="zh-CN" altLang="en-US" dirty="0"/>
              <a:t>启动此订阅 </a:t>
            </a:r>
            <a:r>
              <a:rPr lang="en-US" dirty="0"/>
              <a:t>Entry </a:t>
            </a:r>
            <a:r>
              <a:rPr lang="zh-CN" altLang="en-US" dirty="0"/>
              <a:t>的 </a:t>
            </a:r>
            <a:r>
              <a:rPr lang="en-US" dirty="0"/>
              <a:t>TTL </a:t>
            </a:r>
            <a:r>
              <a:rPr lang="zh-CN" altLang="en-US" dirty="0"/>
              <a:t>计时器。</a:t>
            </a:r>
            <a:endParaRPr lang="en-US" altLang="zh-CN" dirty="0"/>
          </a:p>
          <a:p>
            <a:r>
              <a:rPr lang="zh-CN" altLang="en-US" dirty="0"/>
              <a:t>收到 </a:t>
            </a:r>
            <a:r>
              <a:rPr lang="en-US" dirty="0" err="1"/>
              <a:t>StopSubscribeEventgroup</a:t>
            </a:r>
            <a:r>
              <a:rPr lang="en-US" dirty="0"/>
              <a:t> </a:t>
            </a:r>
            <a:r>
              <a:rPr lang="zh-CN" altLang="en-US" dirty="0"/>
              <a:t>后，停止此订阅 </a:t>
            </a:r>
            <a:r>
              <a:rPr lang="en-US" dirty="0"/>
              <a:t>Entry </a:t>
            </a:r>
            <a:r>
              <a:rPr lang="zh-CN" altLang="en-US" dirty="0"/>
              <a:t>的 </a:t>
            </a:r>
            <a:r>
              <a:rPr lang="en-US" dirty="0"/>
              <a:t>TTL </a:t>
            </a:r>
            <a:r>
              <a:rPr lang="zh-CN" altLang="en-US" dirty="0"/>
              <a:t>计时器。</a:t>
            </a:r>
            <a:endParaRPr lang="en-US" altLang="zh-CN" dirty="0"/>
          </a:p>
          <a:p>
            <a:r>
              <a:rPr lang="en-US" altLang="zh-CN" dirty="0"/>
              <a:t>-&gt; </a:t>
            </a:r>
            <a:r>
              <a:rPr lang="zh-CN" altLang="en-US" dirty="0"/>
              <a:t>如果服务不可用，离开此阶段进入 </a:t>
            </a:r>
            <a:r>
              <a:rPr lang="en-US" dirty="0"/>
              <a:t>Down Phase，</a:t>
            </a:r>
            <a:r>
              <a:rPr lang="zh-CN" altLang="en-US" dirty="0"/>
              <a:t>并发送 </a:t>
            </a:r>
            <a:r>
              <a:rPr lang="en-US" dirty="0" err="1"/>
              <a:t>StopOfferService</a:t>
            </a:r>
            <a:r>
              <a:rPr lang="en-US" dirty="0"/>
              <a:t>。</a:t>
            </a:r>
          </a:p>
        </p:txBody>
      </p:sp>
    </p:spTree>
    <p:extLst>
      <p:ext uri="{BB962C8B-B14F-4D97-AF65-F5344CB8AC3E}">
        <p14:creationId xmlns:p14="http://schemas.microsoft.com/office/powerpoint/2010/main" val="151501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43</a:t>
            </a:fld>
            <a:endParaRPr lang="en-US"/>
          </a:p>
        </p:txBody>
      </p:sp>
      <p:pic>
        <p:nvPicPr>
          <p:cNvPr id="2" name="Picture 1">
            <a:extLst>
              <a:ext uri="{FF2B5EF4-FFF2-40B4-BE49-F238E27FC236}">
                <a16:creationId xmlns:a16="http://schemas.microsoft.com/office/drawing/2014/main" id="{69FDD2FE-A1E1-638B-F36F-7F8B4D37CF7B}"/>
              </a:ext>
            </a:extLst>
          </p:cNvPr>
          <p:cNvPicPr>
            <a:picLocks noChangeAspect="1"/>
          </p:cNvPicPr>
          <p:nvPr/>
        </p:nvPicPr>
        <p:blipFill>
          <a:blip r:embed="rId2"/>
          <a:stretch>
            <a:fillRect/>
          </a:stretch>
        </p:blipFill>
        <p:spPr>
          <a:xfrm>
            <a:off x="-177801" y="70656"/>
            <a:ext cx="9821759" cy="5072844"/>
          </a:xfrm>
          <a:prstGeom prst="rect">
            <a:avLst/>
          </a:prstGeom>
        </p:spPr>
      </p:pic>
    </p:spTree>
    <p:extLst>
      <p:ext uri="{BB962C8B-B14F-4D97-AF65-F5344CB8AC3E}">
        <p14:creationId xmlns:p14="http://schemas.microsoft.com/office/powerpoint/2010/main" val="3711985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44</a:t>
            </a:fld>
            <a:endParaRPr lang="en-US"/>
          </a:p>
        </p:txBody>
      </p:sp>
      <p:sp>
        <p:nvSpPr>
          <p:cNvPr id="3" name="TextBox 2">
            <a:extLst>
              <a:ext uri="{FF2B5EF4-FFF2-40B4-BE49-F238E27FC236}">
                <a16:creationId xmlns:a16="http://schemas.microsoft.com/office/drawing/2014/main" id="{6B899865-170A-9C7B-FCC3-1D8C741A7D65}"/>
              </a:ext>
            </a:extLst>
          </p:cNvPr>
          <p:cNvSpPr txBox="1"/>
          <p:nvPr/>
        </p:nvSpPr>
        <p:spPr>
          <a:xfrm>
            <a:off x="457200" y="1043001"/>
            <a:ext cx="4572000" cy="369332"/>
          </a:xfrm>
          <a:prstGeom prst="rect">
            <a:avLst/>
          </a:prstGeom>
          <a:noFill/>
        </p:spPr>
        <p:txBody>
          <a:bodyPr wrap="square">
            <a:spAutoFit/>
          </a:bodyPr>
          <a:lstStyle/>
          <a:p>
            <a:r>
              <a:rPr lang="en-US" altLang="zh-CN" dirty="0">
                <a:solidFill>
                  <a:srgbClr val="FF0000"/>
                </a:solidFill>
              </a:rPr>
              <a:t>Client</a:t>
            </a:r>
            <a:r>
              <a:rPr lang="zh-CN" altLang="en-US" dirty="0">
                <a:solidFill>
                  <a:srgbClr val="FF0000"/>
                </a:solidFill>
              </a:rPr>
              <a:t>端的通信阶段总体</a:t>
            </a:r>
            <a:r>
              <a:rPr lang="en-US" altLang="zh-CN" dirty="0">
                <a:solidFill>
                  <a:srgbClr val="FF0000"/>
                </a:solidFill>
              </a:rPr>
              <a:t>review</a:t>
            </a:r>
            <a:r>
              <a:rPr lang="zh-CN" altLang="en-US" dirty="0">
                <a:solidFill>
                  <a:srgbClr val="FF0000"/>
                </a:solidFill>
              </a:rPr>
              <a:t>：</a:t>
            </a:r>
            <a:endParaRPr lang="en-US" dirty="0">
              <a:solidFill>
                <a:srgbClr val="FF0000"/>
              </a:solidFill>
            </a:endParaRPr>
          </a:p>
        </p:txBody>
      </p:sp>
      <p:pic>
        <p:nvPicPr>
          <p:cNvPr id="2" name="Picture 1">
            <a:extLst>
              <a:ext uri="{FF2B5EF4-FFF2-40B4-BE49-F238E27FC236}">
                <a16:creationId xmlns:a16="http://schemas.microsoft.com/office/drawing/2014/main" id="{3F751302-FA4E-0CC6-063A-0051E7652D3B}"/>
              </a:ext>
            </a:extLst>
          </p:cNvPr>
          <p:cNvPicPr>
            <a:picLocks noChangeAspect="1"/>
          </p:cNvPicPr>
          <p:nvPr/>
        </p:nvPicPr>
        <p:blipFill>
          <a:blip r:embed="rId2"/>
          <a:stretch>
            <a:fillRect/>
          </a:stretch>
        </p:blipFill>
        <p:spPr>
          <a:xfrm>
            <a:off x="355600" y="1734415"/>
            <a:ext cx="8568267" cy="2140445"/>
          </a:xfrm>
          <a:prstGeom prst="rect">
            <a:avLst/>
          </a:prstGeom>
        </p:spPr>
      </p:pic>
    </p:spTree>
    <p:extLst>
      <p:ext uri="{BB962C8B-B14F-4D97-AF65-F5344CB8AC3E}">
        <p14:creationId xmlns:p14="http://schemas.microsoft.com/office/powerpoint/2010/main" val="697352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45</a:t>
            </a:fld>
            <a:endParaRPr lang="en-US"/>
          </a:p>
        </p:txBody>
      </p:sp>
      <p:sp>
        <p:nvSpPr>
          <p:cNvPr id="3" name="TextBox 2">
            <a:extLst>
              <a:ext uri="{FF2B5EF4-FFF2-40B4-BE49-F238E27FC236}">
                <a16:creationId xmlns:a16="http://schemas.microsoft.com/office/drawing/2014/main" id="{5326151E-D70C-7447-6F59-AB0E2A63DA07}"/>
              </a:ext>
            </a:extLst>
          </p:cNvPr>
          <p:cNvSpPr txBox="1"/>
          <p:nvPr/>
        </p:nvSpPr>
        <p:spPr>
          <a:xfrm>
            <a:off x="838200" y="331801"/>
            <a:ext cx="4572000" cy="369332"/>
          </a:xfrm>
          <a:prstGeom prst="rect">
            <a:avLst/>
          </a:prstGeom>
          <a:noFill/>
        </p:spPr>
        <p:txBody>
          <a:bodyPr wrap="square">
            <a:spAutoFit/>
          </a:bodyPr>
          <a:lstStyle/>
          <a:p>
            <a:pPr algn="l"/>
            <a:r>
              <a:rPr lang="en-US" b="1" i="0" dirty="0">
                <a:solidFill>
                  <a:srgbClr val="4F4F4F"/>
                </a:solidFill>
                <a:effectLst/>
                <a:latin typeface="PingFang SC"/>
              </a:rPr>
              <a:t>Down Phase</a:t>
            </a:r>
          </a:p>
        </p:txBody>
      </p:sp>
      <p:sp>
        <p:nvSpPr>
          <p:cNvPr id="8" name="TextBox 7">
            <a:extLst>
              <a:ext uri="{FF2B5EF4-FFF2-40B4-BE49-F238E27FC236}">
                <a16:creationId xmlns:a16="http://schemas.microsoft.com/office/drawing/2014/main" id="{98F87D91-2117-5AC3-49D1-5F736898E37A}"/>
              </a:ext>
            </a:extLst>
          </p:cNvPr>
          <p:cNvSpPr txBox="1"/>
          <p:nvPr/>
        </p:nvSpPr>
        <p:spPr>
          <a:xfrm>
            <a:off x="838199" y="898436"/>
            <a:ext cx="6993468" cy="923330"/>
          </a:xfrm>
          <a:prstGeom prst="rect">
            <a:avLst/>
          </a:prstGeom>
          <a:noFill/>
        </p:spPr>
        <p:txBody>
          <a:bodyPr wrap="square">
            <a:spAutoFit/>
          </a:bodyPr>
          <a:lstStyle/>
          <a:p>
            <a:r>
              <a:rPr lang="en-US" altLang="zh-CN" dirty="0"/>
              <a:t>-&gt; </a:t>
            </a:r>
            <a:r>
              <a:rPr lang="zh-CN" altLang="en-US" dirty="0"/>
              <a:t>服务未被应用请求。</a:t>
            </a:r>
          </a:p>
          <a:p>
            <a:r>
              <a:rPr lang="en-US" altLang="zh-CN" dirty="0"/>
              <a:t>-&gt; </a:t>
            </a:r>
            <a:r>
              <a:rPr lang="zh-CN" altLang="en-US" dirty="0"/>
              <a:t>收到 </a:t>
            </a:r>
            <a:r>
              <a:rPr lang="en-US" altLang="zh-CN" dirty="0" err="1"/>
              <a:t>OfferService</a:t>
            </a:r>
            <a:r>
              <a:rPr lang="zh-CN" altLang="en-US" dirty="0"/>
              <a:t>，存储当前服务实例状态，启动 </a:t>
            </a:r>
            <a:r>
              <a:rPr lang="en-US" altLang="zh-CN" dirty="0"/>
              <a:t>TTL </a:t>
            </a:r>
            <a:r>
              <a:rPr lang="zh-CN" altLang="en-US" dirty="0"/>
              <a:t>计时器，此时服务若被应用请求，直接进入 </a:t>
            </a:r>
            <a:r>
              <a:rPr lang="en-US" altLang="zh-CN" dirty="0"/>
              <a:t>Main Phase</a:t>
            </a:r>
            <a:r>
              <a:rPr lang="zh-CN" altLang="en-US" dirty="0"/>
              <a:t>。</a:t>
            </a:r>
            <a:endParaRPr lang="en-US" dirty="0"/>
          </a:p>
        </p:txBody>
      </p:sp>
      <p:sp>
        <p:nvSpPr>
          <p:cNvPr id="10" name="TextBox 9">
            <a:extLst>
              <a:ext uri="{FF2B5EF4-FFF2-40B4-BE49-F238E27FC236}">
                <a16:creationId xmlns:a16="http://schemas.microsoft.com/office/drawing/2014/main" id="{9FE882C5-0950-0FBC-A779-9B43E17DAF9A}"/>
              </a:ext>
            </a:extLst>
          </p:cNvPr>
          <p:cNvSpPr txBox="1"/>
          <p:nvPr/>
        </p:nvSpPr>
        <p:spPr>
          <a:xfrm>
            <a:off x="838200" y="2202418"/>
            <a:ext cx="4572000" cy="369332"/>
          </a:xfrm>
          <a:prstGeom prst="rect">
            <a:avLst/>
          </a:prstGeom>
          <a:noFill/>
        </p:spPr>
        <p:txBody>
          <a:bodyPr wrap="square">
            <a:spAutoFit/>
          </a:bodyPr>
          <a:lstStyle/>
          <a:p>
            <a:pPr algn="l"/>
            <a:r>
              <a:rPr lang="en-US" altLang="zh-CN" b="1" i="0" dirty="0">
                <a:solidFill>
                  <a:srgbClr val="4F4F4F"/>
                </a:solidFill>
                <a:effectLst/>
                <a:latin typeface="PingFang SC"/>
              </a:rPr>
              <a:t>i</a:t>
            </a:r>
            <a:r>
              <a:rPr lang="en-US" b="1" i="0" dirty="0">
                <a:solidFill>
                  <a:srgbClr val="4F4F4F"/>
                </a:solidFill>
                <a:effectLst/>
                <a:latin typeface="PingFang SC"/>
              </a:rPr>
              <a:t>nitial Wait Phase</a:t>
            </a:r>
          </a:p>
        </p:txBody>
      </p:sp>
      <p:sp>
        <p:nvSpPr>
          <p:cNvPr id="12" name="TextBox 11">
            <a:extLst>
              <a:ext uri="{FF2B5EF4-FFF2-40B4-BE49-F238E27FC236}">
                <a16:creationId xmlns:a16="http://schemas.microsoft.com/office/drawing/2014/main" id="{401E146D-7878-0A4A-82B8-3BA9066419DB}"/>
              </a:ext>
            </a:extLst>
          </p:cNvPr>
          <p:cNvSpPr txBox="1"/>
          <p:nvPr/>
        </p:nvSpPr>
        <p:spPr>
          <a:xfrm>
            <a:off x="838199" y="2698125"/>
            <a:ext cx="7518401" cy="1477328"/>
          </a:xfrm>
          <a:prstGeom prst="rect">
            <a:avLst/>
          </a:prstGeom>
          <a:noFill/>
        </p:spPr>
        <p:txBody>
          <a:bodyPr wrap="square">
            <a:spAutoFit/>
          </a:bodyPr>
          <a:lstStyle/>
          <a:p>
            <a:r>
              <a:rPr lang="zh-CN" altLang="en-US" dirty="0"/>
              <a:t>服务被请求后，进入此阶段。</a:t>
            </a:r>
            <a:endParaRPr lang="en-US" altLang="zh-CN" dirty="0"/>
          </a:p>
          <a:p>
            <a:r>
              <a:rPr lang="zh-CN" altLang="en-US" dirty="0"/>
              <a:t>等待 </a:t>
            </a:r>
            <a:r>
              <a:rPr lang="en-US" dirty="0"/>
              <a:t>INITIAL_DELAY </a:t>
            </a:r>
            <a:r>
              <a:rPr lang="zh-CN" altLang="en-US" dirty="0"/>
              <a:t>时间（最大和最小值之间的随机值）。</a:t>
            </a:r>
            <a:endParaRPr lang="en-US" altLang="zh-CN" dirty="0"/>
          </a:p>
          <a:p>
            <a:r>
              <a:rPr lang="zh-CN" altLang="en-US" dirty="0"/>
              <a:t>如果此时收到 </a:t>
            </a:r>
            <a:r>
              <a:rPr lang="en-US" dirty="0"/>
              <a:t>Offer Service，</a:t>
            </a:r>
            <a:r>
              <a:rPr lang="zh-CN" altLang="en-US" dirty="0"/>
              <a:t>则取消计时器，直接进入 </a:t>
            </a:r>
            <a:r>
              <a:rPr lang="en-US" dirty="0"/>
              <a:t>Main Phase。</a:t>
            </a:r>
          </a:p>
          <a:p>
            <a:r>
              <a:rPr lang="en-US" dirty="0"/>
              <a:t>-&gt; </a:t>
            </a:r>
            <a:r>
              <a:rPr lang="zh-CN" altLang="en-US" dirty="0"/>
              <a:t>如果服务请求被释放，进入 </a:t>
            </a:r>
            <a:r>
              <a:rPr lang="en-US" dirty="0"/>
              <a:t>Down Phase。</a:t>
            </a:r>
          </a:p>
          <a:p>
            <a:r>
              <a:rPr lang="en-US" dirty="0"/>
              <a:t>-&gt; </a:t>
            </a:r>
            <a:r>
              <a:rPr lang="zh-CN" altLang="en-US" dirty="0"/>
              <a:t>计时器超时后，发送第一个 </a:t>
            </a:r>
            <a:r>
              <a:rPr lang="en-US" dirty="0"/>
              <a:t>Find service，</a:t>
            </a:r>
            <a:r>
              <a:rPr lang="zh-CN" altLang="en-US" dirty="0"/>
              <a:t>进入下一阶段。</a:t>
            </a:r>
          </a:p>
        </p:txBody>
      </p:sp>
    </p:spTree>
    <p:extLst>
      <p:ext uri="{BB962C8B-B14F-4D97-AF65-F5344CB8AC3E}">
        <p14:creationId xmlns:p14="http://schemas.microsoft.com/office/powerpoint/2010/main" val="2302808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46</a:t>
            </a:fld>
            <a:endParaRPr lang="en-US"/>
          </a:p>
        </p:txBody>
      </p:sp>
      <p:sp>
        <p:nvSpPr>
          <p:cNvPr id="3" name="TextBox 2">
            <a:extLst>
              <a:ext uri="{FF2B5EF4-FFF2-40B4-BE49-F238E27FC236}">
                <a16:creationId xmlns:a16="http://schemas.microsoft.com/office/drawing/2014/main" id="{DAC4F40D-071E-1379-322E-54281A2EBF5E}"/>
              </a:ext>
            </a:extLst>
          </p:cNvPr>
          <p:cNvSpPr txBox="1"/>
          <p:nvPr/>
        </p:nvSpPr>
        <p:spPr>
          <a:xfrm>
            <a:off x="838199" y="882133"/>
            <a:ext cx="4572000" cy="369332"/>
          </a:xfrm>
          <a:prstGeom prst="rect">
            <a:avLst/>
          </a:prstGeom>
          <a:noFill/>
        </p:spPr>
        <p:txBody>
          <a:bodyPr wrap="square">
            <a:spAutoFit/>
          </a:bodyPr>
          <a:lstStyle/>
          <a:p>
            <a:pPr algn="l"/>
            <a:r>
              <a:rPr lang="en-US" b="1" i="0" dirty="0">
                <a:solidFill>
                  <a:srgbClr val="4F4F4F"/>
                </a:solidFill>
                <a:effectLst/>
                <a:latin typeface="PingFang SC"/>
              </a:rPr>
              <a:t>Repetition Phase</a:t>
            </a:r>
          </a:p>
        </p:txBody>
      </p:sp>
      <p:sp>
        <p:nvSpPr>
          <p:cNvPr id="8" name="TextBox 7">
            <a:extLst>
              <a:ext uri="{FF2B5EF4-FFF2-40B4-BE49-F238E27FC236}">
                <a16:creationId xmlns:a16="http://schemas.microsoft.com/office/drawing/2014/main" id="{4055C43E-B3F9-5438-D999-567AD6F9DD87}"/>
              </a:ext>
            </a:extLst>
          </p:cNvPr>
          <p:cNvSpPr txBox="1"/>
          <p:nvPr/>
        </p:nvSpPr>
        <p:spPr>
          <a:xfrm>
            <a:off x="838199" y="1705676"/>
            <a:ext cx="7484533" cy="1754326"/>
          </a:xfrm>
          <a:prstGeom prst="rect">
            <a:avLst/>
          </a:prstGeom>
          <a:noFill/>
        </p:spPr>
        <p:txBody>
          <a:bodyPr wrap="square">
            <a:spAutoFit/>
          </a:bodyPr>
          <a:lstStyle/>
          <a:p>
            <a:r>
              <a:rPr lang="zh-CN" altLang="en-US" dirty="0"/>
              <a:t>重复发送 </a:t>
            </a:r>
            <a:r>
              <a:rPr lang="en-US" dirty="0"/>
              <a:t>Find service，</a:t>
            </a:r>
            <a:r>
              <a:rPr lang="zh-CN" altLang="en-US" dirty="0"/>
              <a:t>重复次数由 </a:t>
            </a:r>
            <a:r>
              <a:rPr lang="en-US" dirty="0"/>
              <a:t>REPETITIONS_MAX </a:t>
            </a:r>
            <a:r>
              <a:rPr lang="zh-CN" altLang="en-US" dirty="0"/>
              <a:t>决定，发送间隔以 </a:t>
            </a:r>
            <a:r>
              <a:rPr lang="en-US" dirty="0"/>
              <a:t>REPETITIONS_BASE_DELAY </a:t>
            </a:r>
            <a:r>
              <a:rPr lang="zh-CN" altLang="en-US" dirty="0"/>
              <a:t>为基时间，每发送一次，间隔加倍。</a:t>
            </a:r>
            <a:endParaRPr lang="en-US" altLang="zh-CN" dirty="0"/>
          </a:p>
          <a:p>
            <a:r>
              <a:rPr lang="zh-CN" altLang="en-US" dirty="0"/>
              <a:t>收到 </a:t>
            </a:r>
            <a:r>
              <a:rPr lang="en-US" dirty="0"/>
              <a:t>Offer Service，</a:t>
            </a:r>
            <a:r>
              <a:rPr lang="zh-CN" altLang="en-US" dirty="0"/>
              <a:t>停止发送计数和计时，立即进入 </a:t>
            </a:r>
            <a:r>
              <a:rPr lang="en-US" dirty="0"/>
              <a:t>Main Phase，</a:t>
            </a:r>
            <a:r>
              <a:rPr lang="zh-CN" altLang="en-US" dirty="0"/>
              <a:t>触发发送 </a:t>
            </a:r>
            <a:r>
              <a:rPr lang="en-US" dirty="0" err="1"/>
              <a:t>SubscribeEventgroup</a:t>
            </a:r>
            <a:r>
              <a:rPr lang="en-US" dirty="0"/>
              <a:t>( </a:t>
            </a:r>
            <a:r>
              <a:rPr lang="zh-CN" altLang="en-US" dirty="0"/>
              <a:t>延迟一定时间）。</a:t>
            </a:r>
            <a:endParaRPr lang="en-US" altLang="zh-CN" dirty="0"/>
          </a:p>
          <a:p>
            <a:r>
              <a:rPr lang="en-US" altLang="zh-CN" dirty="0"/>
              <a:t>-&gt; </a:t>
            </a:r>
            <a:r>
              <a:rPr lang="zh-CN" altLang="en-US" dirty="0"/>
              <a:t>如果服务请求被释放，进入 </a:t>
            </a:r>
            <a:r>
              <a:rPr lang="en-US" dirty="0"/>
              <a:t>Down Phase，</a:t>
            </a:r>
            <a:r>
              <a:rPr lang="zh-CN" altLang="en-US" dirty="0"/>
              <a:t>若此时有订阅行为，则发送 </a:t>
            </a:r>
            <a:r>
              <a:rPr lang="en-US" dirty="0" err="1"/>
              <a:t>StopSubscribeEventgroup</a:t>
            </a:r>
            <a:r>
              <a:rPr lang="en-US" dirty="0"/>
              <a:t>.</a:t>
            </a:r>
          </a:p>
        </p:txBody>
      </p:sp>
    </p:spTree>
    <p:extLst>
      <p:ext uri="{BB962C8B-B14F-4D97-AF65-F5344CB8AC3E}">
        <p14:creationId xmlns:p14="http://schemas.microsoft.com/office/powerpoint/2010/main" val="134947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47</a:t>
            </a:fld>
            <a:endParaRPr lang="en-US"/>
          </a:p>
        </p:txBody>
      </p:sp>
      <p:sp>
        <p:nvSpPr>
          <p:cNvPr id="3" name="TextBox 2">
            <a:extLst>
              <a:ext uri="{FF2B5EF4-FFF2-40B4-BE49-F238E27FC236}">
                <a16:creationId xmlns:a16="http://schemas.microsoft.com/office/drawing/2014/main" id="{B0384B82-2A79-2FFD-8EC8-3EDB844CBE33}"/>
              </a:ext>
            </a:extLst>
          </p:cNvPr>
          <p:cNvSpPr txBox="1"/>
          <p:nvPr/>
        </p:nvSpPr>
        <p:spPr>
          <a:xfrm>
            <a:off x="838200" y="873668"/>
            <a:ext cx="4572000" cy="369332"/>
          </a:xfrm>
          <a:prstGeom prst="rect">
            <a:avLst/>
          </a:prstGeom>
          <a:noFill/>
        </p:spPr>
        <p:txBody>
          <a:bodyPr wrap="square">
            <a:spAutoFit/>
          </a:bodyPr>
          <a:lstStyle/>
          <a:p>
            <a:pPr algn="l"/>
            <a:r>
              <a:rPr lang="en-US" b="1" i="0" dirty="0">
                <a:solidFill>
                  <a:srgbClr val="4F4F4F"/>
                </a:solidFill>
                <a:effectLst/>
                <a:latin typeface="PingFang SC"/>
              </a:rPr>
              <a:t>Main Phase</a:t>
            </a:r>
          </a:p>
        </p:txBody>
      </p:sp>
      <p:sp>
        <p:nvSpPr>
          <p:cNvPr id="8" name="TextBox 7">
            <a:extLst>
              <a:ext uri="{FF2B5EF4-FFF2-40B4-BE49-F238E27FC236}">
                <a16:creationId xmlns:a16="http://schemas.microsoft.com/office/drawing/2014/main" id="{79F62C5A-1F8C-4E6B-0119-51F91909D924}"/>
              </a:ext>
            </a:extLst>
          </p:cNvPr>
          <p:cNvSpPr txBox="1"/>
          <p:nvPr/>
        </p:nvSpPr>
        <p:spPr>
          <a:xfrm>
            <a:off x="838200" y="1765575"/>
            <a:ext cx="7687733" cy="1200329"/>
          </a:xfrm>
          <a:prstGeom prst="rect">
            <a:avLst/>
          </a:prstGeom>
          <a:noFill/>
        </p:spPr>
        <p:txBody>
          <a:bodyPr wrap="square">
            <a:spAutoFit/>
          </a:bodyPr>
          <a:lstStyle/>
          <a:p>
            <a:r>
              <a:rPr lang="en-US" altLang="zh-CN" dirty="0"/>
              <a:t>-&gt; </a:t>
            </a:r>
            <a:r>
              <a:rPr lang="zh-CN" altLang="en-US" dirty="0"/>
              <a:t>不再周期发送 </a:t>
            </a:r>
            <a:r>
              <a:rPr lang="en-US" dirty="0"/>
              <a:t>Find Service。-&gt; </a:t>
            </a:r>
            <a:r>
              <a:rPr lang="zh-CN" altLang="en-US" dirty="0"/>
              <a:t>收到 </a:t>
            </a:r>
            <a:r>
              <a:rPr lang="en-US" dirty="0"/>
              <a:t>Offer Service，</a:t>
            </a:r>
            <a:r>
              <a:rPr lang="zh-CN" altLang="en-US" dirty="0"/>
              <a:t>触发发送 </a:t>
            </a:r>
            <a:r>
              <a:rPr lang="en-US" dirty="0" err="1"/>
              <a:t>SubscribeEventgroup</a:t>
            </a:r>
            <a:r>
              <a:rPr lang="en-US" dirty="0"/>
              <a:t>( </a:t>
            </a:r>
            <a:r>
              <a:rPr lang="zh-CN" altLang="en-US" dirty="0"/>
              <a:t>延迟一定时间）。</a:t>
            </a:r>
            <a:r>
              <a:rPr lang="en-US" altLang="zh-CN" dirty="0"/>
              <a:t>-&gt; </a:t>
            </a:r>
            <a:r>
              <a:rPr lang="zh-CN" altLang="en-US" dirty="0"/>
              <a:t>如果收到 </a:t>
            </a:r>
            <a:r>
              <a:rPr lang="en-US" dirty="0" err="1"/>
              <a:t>StopOfferService</a:t>
            </a:r>
            <a:r>
              <a:rPr lang="en-US" dirty="0"/>
              <a:t>，</a:t>
            </a:r>
            <a:r>
              <a:rPr lang="zh-CN" altLang="en-US" dirty="0"/>
              <a:t>则停止所有计时器。</a:t>
            </a:r>
            <a:r>
              <a:rPr lang="en-US" altLang="zh-CN" dirty="0"/>
              <a:t>-&gt; </a:t>
            </a:r>
            <a:r>
              <a:rPr lang="zh-CN" altLang="en-US" dirty="0"/>
              <a:t>如果服务请求被释放，进入 </a:t>
            </a:r>
            <a:r>
              <a:rPr lang="en-US" dirty="0"/>
              <a:t>Down Phase，</a:t>
            </a:r>
            <a:r>
              <a:rPr lang="zh-CN" altLang="en-US" dirty="0"/>
              <a:t>若此时有订阅行为，则发送 </a:t>
            </a:r>
            <a:r>
              <a:rPr lang="en-US" dirty="0" err="1"/>
              <a:t>StopSubscribeEventgroup</a:t>
            </a:r>
            <a:r>
              <a:rPr lang="en-US" dirty="0"/>
              <a:t>。</a:t>
            </a:r>
          </a:p>
        </p:txBody>
      </p:sp>
    </p:spTree>
    <p:extLst>
      <p:ext uri="{BB962C8B-B14F-4D97-AF65-F5344CB8AC3E}">
        <p14:creationId xmlns:p14="http://schemas.microsoft.com/office/powerpoint/2010/main" val="3361452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48</a:t>
            </a:fld>
            <a:endParaRPr lang="en-US"/>
          </a:p>
        </p:txBody>
      </p:sp>
      <p:pic>
        <p:nvPicPr>
          <p:cNvPr id="2" name="Picture 1">
            <a:extLst>
              <a:ext uri="{FF2B5EF4-FFF2-40B4-BE49-F238E27FC236}">
                <a16:creationId xmlns:a16="http://schemas.microsoft.com/office/drawing/2014/main" id="{E84A9D9B-4347-F12E-77FC-E07C807C0FD8}"/>
              </a:ext>
            </a:extLst>
          </p:cNvPr>
          <p:cNvPicPr>
            <a:picLocks noChangeAspect="1"/>
          </p:cNvPicPr>
          <p:nvPr/>
        </p:nvPicPr>
        <p:blipFill>
          <a:blip r:embed="rId2"/>
          <a:stretch>
            <a:fillRect/>
          </a:stretch>
        </p:blipFill>
        <p:spPr>
          <a:xfrm>
            <a:off x="-308923" y="-67733"/>
            <a:ext cx="9797407" cy="5410199"/>
          </a:xfrm>
          <a:prstGeom prst="rect">
            <a:avLst/>
          </a:prstGeom>
        </p:spPr>
      </p:pic>
    </p:spTree>
    <p:extLst>
      <p:ext uri="{BB962C8B-B14F-4D97-AF65-F5344CB8AC3E}">
        <p14:creationId xmlns:p14="http://schemas.microsoft.com/office/powerpoint/2010/main" val="2568126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49</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2253082" y="2167359"/>
            <a:ext cx="4952390" cy="523220"/>
          </a:xfrm>
          <a:prstGeom prst="rect">
            <a:avLst/>
          </a:prstGeom>
          <a:noFill/>
        </p:spPr>
        <p:txBody>
          <a:bodyPr wrap="square">
            <a:spAutoFit/>
          </a:bodyPr>
          <a:lstStyle/>
          <a:p>
            <a:r>
              <a:rPr lang="en-US" altLang="zh-CN" sz="2800" dirty="0">
                <a:solidFill>
                  <a:srgbClr val="0070C0"/>
                </a:solidFill>
              </a:rPr>
              <a:t>MFK5 </a:t>
            </a:r>
            <a:r>
              <a:rPr lang="en-US" altLang="zh-CN" sz="2800" dirty="0" err="1">
                <a:solidFill>
                  <a:srgbClr val="0070C0"/>
                </a:solidFill>
              </a:rPr>
              <a:t>SomeIP</a:t>
            </a:r>
            <a:r>
              <a:rPr lang="en-US" altLang="zh-CN" sz="2800" dirty="0">
                <a:solidFill>
                  <a:srgbClr val="0070C0"/>
                </a:solidFill>
              </a:rPr>
              <a:t>-SD </a:t>
            </a:r>
            <a:r>
              <a:rPr lang="zh-CN" altLang="en-US" sz="2800" dirty="0">
                <a:solidFill>
                  <a:srgbClr val="0070C0"/>
                </a:solidFill>
              </a:rPr>
              <a:t>测试</a:t>
            </a:r>
            <a:endParaRPr lang="en-US" altLang="zh-CN" sz="2800" dirty="0">
              <a:solidFill>
                <a:srgbClr val="0070C0"/>
              </a:solidFill>
            </a:endParaRPr>
          </a:p>
        </p:txBody>
      </p:sp>
    </p:spTree>
    <p:extLst>
      <p:ext uri="{BB962C8B-B14F-4D97-AF65-F5344CB8AC3E}">
        <p14:creationId xmlns:p14="http://schemas.microsoft.com/office/powerpoint/2010/main" val="246386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a:t>
            </a:fld>
            <a:endParaRPr lang="en-US"/>
          </a:p>
        </p:txBody>
      </p:sp>
      <p:sp>
        <p:nvSpPr>
          <p:cNvPr id="2" name="TextBox 1">
            <a:extLst>
              <a:ext uri="{FF2B5EF4-FFF2-40B4-BE49-F238E27FC236}">
                <a16:creationId xmlns:a16="http://schemas.microsoft.com/office/drawing/2014/main" id="{2464D3DC-8049-FC6A-8D54-0B724DB512E5}"/>
              </a:ext>
            </a:extLst>
          </p:cNvPr>
          <p:cNvSpPr txBox="1"/>
          <p:nvPr/>
        </p:nvSpPr>
        <p:spPr>
          <a:xfrm>
            <a:off x="703438" y="672348"/>
            <a:ext cx="4843822" cy="369332"/>
          </a:xfrm>
          <a:prstGeom prst="rect">
            <a:avLst/>
          </a:prstGeom>
          <a:noFill/>
        </p:spPr>
        <p:txBody>
          <a:bodyPr wrap="square">
            <a:spAutoFit/>
          </a:bodyPr>
          <a:lstStyle/>
          <a:p>
            <a:r>
              <a:rPr lang="zh-CN" altLang="en-US" b="1" dirty="0">
                <a:solidFill>
                  <a:srgbClr val="0070C0"/>
                </a:solidFill>
              </a:rPr>
              <a:t>上次培训遗留问题：</a:t>
            </a:r>
            <a:endParaRPr lang="en-US" altLang="zh-CN" b="1" dirty="0">
              <a:solidFill>
                <a:srgbClr val="0070C0"/>
              </a:solidFill>
            </a:endParaRPr>
          </a:p>
        </p:txBody>
      </p:sp>
      <p:sp>
        <p:nvSpPr>
          <p:cNvPr id="7" name="TextBox 6">
            <a:extLst>
              <a:ext uri="{FF2B5EF4-FFF2-40B4-BE49-F238E27FC236}">
                <a16:creationId xmlns:a16="http://schemas.microsoft.com/office/drawing/2014/main" id="{8100E32F-5010-7C75-30C5-0D56322B09AC}"/>
              </a:ext>
            </a:extLst>
          </p:cNvPr>
          <p:cNvSpPr txBox="1"/>
          <p:nvPr/>
        </p:nvSpPr>
        <p:spPr>
          <a:xfrm>
            <a:off x="838200" y="1488353"/>
            <a:ext cx="7357533" cy="1754326"/>
          </a:xfrm>
          <a:prstGeom prst="rect">
            <a:avLst/>
          </a:prstGeom>
          <a:noFill/>
        </p:spPr>
        <p:txBody>
          <a:bodyPr wrap="square">
            <a:spAutoFit/>
          </a:bodyPr>
          <a:lstStyle/>
          <a:p>
            <a:pPr rtl="0" fontAlgn="ctr">
              <a:spcBef>
                <a:spcPts val="0"/>
              </a:spcBef>
              <a:spcAft>
                <a:spcPts val="0"/>
              </a:spcAft>
            </a:pPr>
            <a:r>
              <a:rPr lang="en-US" altLang="zh-CN" dirty="0"/>
              <a:t>1.</a:t>
            </a:r>
            <a:r>
              <a:rPr lang="zh-CN" altLang="en-US" dirty="0"/>
              <a:t> </a:t>
            </a:r>
            <a:r>
              <a:rPr lang="en-US" sz="1800" b="0" i="0" dirty="0">
                <a:effectLst/>
                <a:latin typeface="Calibri" panose="020F0502020204030204" pitchFamily="34" charset="0"/>
              </a:rPr>
              <a:t>PDU </a:t>
            </a:r>
            <a:r>
              <a:rPr lang="zh-CN" sz="1800" b="0" i="0" dirty="0">
                <a:effectLst/>
                <a:latin typeface="Microsoft YaHei" panose="020B0503020204020204" pitchFamily="34" charset="-122"/>
              </a:rPr>
              <a:t>是什么，</a:t>
            </a:r>
            <a:r>
              <a:rPr lang="en-US" sz="1800" b="0" i="0" dirty="0">
                <a:effectLst/>
                <a:latin typeface="Calibri" panose="020F0502020204030204" pitchFamily="34" charset="0"/>
              </a:rPr>
              <a:t>E</a:t>
            </a:r>
            <a:r>
              <a:rPr lang="en-US" sz="1800" b="0" i="0" dirty="0">
                <a:effectLst/>
                <a:latin typeface="Microsoft YaHei" panose="020B0503020204020204" pitchFamily="34" charset="-122"/>
              </a:rPr>
              <a:t>thernet </a:t>
            </a:r>
            <a:r>
              <a:rPr lang="zh-CN" sz="1800" b="0" i="0" dirty="0">
                <a:effectLst/>
                <a:latin typeface="Microsoft YaHei" panose="020B0503020204020204" pitchFamily="34" charset="-122"/>
              </a:rPr>
              <a:t>报文解析，</a:t>
            </a:r>
            <a:r>
              <a:rPr lang="en-US" sz="1800" b="0" i="0" dirty="0">
                <a:effectLst/>
                <a:latin typeface="Microsoft YaHei" panose="020B0503020204020204" pitchFamily="34" charset="-122"/>
              </a:rPr>
              <a:t>Trace </a:t>
            </a:r>
            <a:r>
              <a:rPr lang="zh-CN" sz="1800" b="0" i="0" dirty="0">
                <a:effectLst/>
                <a:latin typeface="Microsoft YaHei" panose="020B0503020204020204" pitchFamily="34" charset="-122"/>
              </a:rPr>
              <a:t>怎么区分下一个</a:t>
            </a:r>
            <a:r>
              <a:rPr lang="en-US" sz="1800" b="0" i="0" dirty="0">
                <a:effectLst/>
                <a:latin typeface="Microsoft YaHei" panose="020B0503020204020204" pitchFamily="34" charset="-122"/>
              </a:rPr>
              <a:t>PDU </a:t>
            </a:r>
            <a:r>
              <a:rPr lang="zh-CN" sz="1800" b="0" i="0" dirty="0">
                <a:effectLst/>
                <a:latin typeface="Microsoft YaHei" panose="020B0503020204020204" pitchFamily="34" charset="-122"/>
              </a:rPr>
              <a:t>开始的位置；</a:t>
            </a:r>
            <a:endParaRPr lang="en-US" sz="1800" b="0" i="0" dirty="0">
              <a:effectLst/>
              <a:latin typeface="Microsoft YaHei" panose="020B0503020204020204" pitchFamily="34" charset="-122"/>
            </a:endParaRPr>
          </a:p>
          <a:p>
            <a:pPr rtl="0" fontAlgn="ctr">
              <a:spcBef>
                <a:spcPts val="0"/>
              </a:spcBef>
              <a:spcAft>
                <a:spcPts val="0"/>
              </a:spcAft>
              <a:buFont typeface="+mj-lt"/>
              <a:buAutoNum type="arabicPeriod"/>
            </a:pPr>
            <a:r>
              <a:rPr lang="en-US" sz="1800" b="0" i="0" dirty="0" err="1">
                <a:effectLst/>
                <a:latin typeface="Calibri" panose="020F0502020204030204" pitchFamily="34" charset="0"/>
              </a:rPr>
              <a:t>A</a:t>
            </a:r>
            <a:r>
              <a:rPr lang="en-US" sz="1800" b="0" i="0" dirty="0" err="1">
                <a:effectLst/>
                <a:latin typeface="Microsoft YaHei" panose="020B0503020204020204" pitchFamily="34" charset="-122"/>
              </a:rPr>
              <a:t>rxml</a:t>
            </a:r>
            <a:r>
              <a:rPr lang="en-US" sz="1800" b="0" i="0" dirty="0">
                <a:effectLst/>
                <a:latin typeface="Microsoft YaHei" panose="020B0503020204020204" pitchFamily="34" charset="-122"/>
              </a:rPr>
              <a:t> </a:t>
            </a:r>
            <a:r>
              <a:rPr lang="zh-CN" sz="1800" b="0" i="0" dirty="0">
                <a:effectLst/>
                <a:latin typeface="Microsoft YaHei" panose="020B0503020204020204" pitchFamily="34" charset="-122"/>
              </a:rPr>
              <a:t>是什么？</a:t>
            </a:r>
            <a:endParaRPr lang="en-US" sz="1800" b="0" i="0" dirty="0">
              <a:effectLst/>
              <a:latin typeface="Microsoft YaHei" panose="020B0503020204020204" pitchFamily="34" charset="-122"/>
            </a:endParaRPr>
          </a:p>
          <a:p>
            <a:pPr rtl="0" fontAlgn="ctr">
              <a:spcBef>
                <a:spcPts val="0"/>
              </a:spcBef>
              <a:spcAft>
                <a:spcPts val="0"/>
              </a:spcAft>
              <a:buFont typeface="+mj-lt"/>
              <a:buAutoNum type="arabicPeriod"/>
            </a:pPr>
            <a:r>
              <a:rPr lang="en-US" b="0" i="0" dirty="0">
                <a:effectLst/>
                <a:latin typeface="Calibri" panose="020F0502020204030204" pitchFamily="34" charset="0"/>
              </a:rPr>
              <a:t>S</a:t>
            </a:r>
            <a:r>
              <a:rPr lang="en-US" b="0" i="0" dirty="0">
                <a:effectLst/>
                <a:latin typeface="Microsoft YaHei" panose="020B0503020204020204" pitchFamily="34" charset="-122"/>
              </a:rPr>
              <a:t>ome </a:t>
            </a:r>
            <a:r>
              <a:rPr lang="en-US" b="0" i="0" dirty="0" err="1">
                <a:effectLst/>
                <a:latin typeface="Microsoft YaHei" panose="020B0503020204020204" pitchFamily="34" charset="-122"/>
              </a:rPr>
              <a:t>ip</a:t>
            </a:r>
            <a:r>
              <a:rPr lang="en-US" b="0" i="0" dirty="0">
                <a:effectLst/>
                <a:latin typeface="Microsoft YaHei" panose="020B0503020204020204" pitchFamily="34" charset="-122"/>
              </a:rPr>
              <a:t> </a:t>
            </a:r>
            <a:r>
              <a:rPr lang="zh-CN" altLang="en-US" b="0" i="0" dirty="0">
                <a:effectLst/>
                <a:latin typeface="Microsoft YaHei" panose="020B0503020204020204" pitchFamily="34" charset="-122"/>
              </a:rPr>
              <a:t>“</a:t>
            </a:r>
            <a:r>
              <a:rPr lang="zh-CN" b="0" i="0" dirty="0">
                <a:effectLst/>
                <a:latin typeface="Microsoft YaHei" panose="020B0503020204020204" pitchFamily="34" charset="-122"/>
              </a:rPr>
              <a:t>服务</a:t>
            </a:r>
            <a:r>
              <a:rPr lang="zh-CN" altLang="en-US" b="0" i="0" dirty="0">
                <a:effectLst/>
                <a:latin typeface="Microsoft YaHei" panose="020B0503020204020204" pitchFamily="34" charset="-122"/>
              </a:rPr>
              <a:t>”</a:t>
            </a:r>
            <a:r>
              <a:rPr lang="zh-CN" b="0" i="0" dirty="0">
                <a:effectLst/>
                <a:latin typeface="Microsoft YaHei" panose="020B0503020204020204" pitchFamily="34" charset="-122"/>
              </a:rPr>
              <a:t>是什么</a:t>
            </a:r>
            <a:r>
              <a:rPr lang="en-US" b="0" i="0" dirty="0">
                <a:effectLst/>
                <a:latin typeface="Microsoft YaHei" panose="020B0503020204020204" pitchFamily="34" charset="-122"/>
              </a:rPr>
              <a:t>?</a:t>
            </a:r>
          </a:p>
          <a:p>
            <a:pPr rtl="0" fontAlgn="ctr">
              <a:spcBef>
                <a:spcPts val="0"/>
              </a:spcBef>
              <a:spcAft>
                <a:spcPts val="0"/>
              </a:spcAft>
              <a:buFont typeface="+mj-lt"/>
              <a:buAutoNum type="arabicPeriod"/>
            </a:pPr>
            <a:r>
              <a:rPr lang="en-US" sz="1800" b="0" i="0" dirty="0">
                <a:effectLst/>
                <a:latin typeface="Microsoft YaHei" panose="020B0503020204020204" pitchFamily="34" charset="-122"/>
              </a:rPr>
              <a:t>MFK5 </a:t>
            </a:r>
            <a:r>
              <a:rPr lang="zh-CN" sz="1800" b="0" i="0" dirty="0">
                <a:effectLst/>
                <a:latin typeface="Microsoft YaHei" panose="020B0503020204020204" pitchFamily="34" charset="-122"/>
              </a:rPr>
              <a:t>都在测试些什么？</a:t>
            </a:r>
            <a:endParaRPr lang="en-US" sz="1800" b="0" i="0" dirty="0">
              <a:effectLst/>
              <a:latin typeface="Microsoft YaHei" panose="020B0503020204020204" pitchFamily="34" charset="-122"/>
            </a:endParaRPr>
          </a:p>
          <a:p>
            <a:endParaRPr lang="en-US" altLang="zh-CN" dirty="0"/>
          </a:p>
        </p:txBody>
      </p:sp>
    </p:spTree>
    <p:extLst>
      <p:ext uri="{BB962C8B-B14F-4D97-AF65-F5344CB8AC3E}">
        <p14:creationId xmlns:p14="http://schemas.microsoft.com/office/powerpoint/2010/main" val="3922044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50</a:t>
            </a:fld>
            <a:endParaRPr lang="en-US"/>
          </a:p>
        </p:txBody>
      </p:sp>
      <p:sp>
        <p:nvSpPr>
          <p:cNvPr id="3" name="TextBox 2">
            <a:extLst>
              <a:ext uri="{FF2B5EF4-FFF2-40B4-BE49-F238E27FC236}">
                <a16:creationId xmlns:a16="http://schemas.microsoft.com/office/drawing/2014/main" id="{36D4FC4F-2BA5-F4CD-B950-22C515900D10}"/>
              </a:ext>
            </a:extLst>
          </p:cNvPr>
          <p:cNvSpPr txBox="1"/>
          <p:nvPr/>
        </p:nvSpPr>
        <p:spPr>
          <a:xfrm>
            <a:off x="331149" y="220027"/>
            <a:ext cx="6814718" cy="400110"/>
          </a:xfrm>
          <a:prstGeom prst="rect">
            <a:avLst/>
          </a:prstGeom>
          <a:noFill/>
        </p:spPr>
        <p:txBody>
          <a:bodyPr wrap="square">
            <a:spAutoFit/>
          </a:bodyPr>
          <a:lstStyle/>
          <a:p>
            <a:r>
              <a:rPr lang="en-US" altLang="zh-CN" sz="2000" dirty="0" err="1"/>
              <a:t>SomeIP</a:t>
            </a:r>
            <a:r>
              <a:rPr lang="en-US" altLang="zh-CN" sz="2000" dirty="0"/>
              <a:t>-SD </a:t>
            </a:r>
            <a:r>
              <a:rPr lang="zh-CN" altLang="en-US" sz="2000" dirty="0"/>
              <a:t>协议</a:t>
            </a:r>
            <a:r>
              <a:rPr lang="en-US" altLang="zh-CN" sz="2000" dirty="0"/>
              <a:t>Header </a:t>
            </a:r>
            <a:r>
              <a:rPr lang="zh-CN" altLang="en-US" sz="2000" dirty="0"/>
              <a:t>测试代码</a:t>
            </a:r>
            <a:endParaRPr lang="en-US" altLang="zh-CN" sz="2000" dirty="0"/>
          </a:p>
        </p:txBody>
      </p:sp>
      <p:pic>
        <p:nvPicPr>
          <p:cNvPr id="7" name="Picture 6">
            <a:extLst>
              <a:ext uri="{FF2B5EF4-FFF2-40B4-BE49-F238E27FC236}">
                <a16:creationId xmlns:a16="http://schemas.microsoft.com/office/drawing/2014/main" id="{5B990D91-B418-B9E5-6C1B-0B3379D19B50}"/>
              </a:ext>
            </a:extLst>
          </p:cNvPr>
          <p:cNvPicPr>
            <a:picLocks noChangeAspect="1"/>
          </p:cNvPicPr>
          <p:nvPr/>
        </p:nvPicPr>
        <p:blipFill>
          <a:blip r:embed="rId2"/>
          <a:stretch>
            <a:fillRect/>
          </a:stretch>
        </p:blipFill>
        <p:spPr>
          <a:xfrm>
            <a:off x="331149" y="823355"/>
            <a:ext cx="4724643" cy="1092256"/>
          </a:xfrm>
          <a:prstGeom prst="rect">
            <a:avLst/>
          </a:prstGeom>
        </p:spPr>
      </p:pic>
      <p:pic>
        <p:nvPicPr>
          <p:cNvPr id="9" name="Picture 8">
            <a:extLst>
              <a:ext uri="{FF2B5EF4-FFF2-40B4-BE49-F238E27FC236}">
                <a16:creationId xmlns:a16="http://schemas.microsoft.com/office/drawing/2014/main" id="{2EF3587D-504D-1018-03B3-D6F586D5F121}"/>
              </a:ext>
            </a:extLst>
          </p:cNvPr>
          <p:cNvPicPr>
            <a:picLocks noChangeAspect="1"/>
          </p:cNvPicPr>
          <p:nvPr/>
        </p:nvPicPr>
        <p:blipFill>
          <a:blip r:embed="rId3"/>
          <a:stretch>
            <a:fillRect/>
          </a:stretch>
        </p:blipFill>
        <p:spPr>
          <a:xfrm>
            <a:off x="250633" y="2000088"/>
            <a:ext cx="7474334" cy="3143412"/>
          </a:xfrm>
          <a:prstGeom prst="rect">
            <a:avLst/>
          </a:prstGeom>
        </p:spPr>
      </p:pic>
    </p:spTree>
    <p:extLst>
      <p:ext uri="{BB962C8B-B14F-4D97-AF65-F5344CB8AC3E}">
        <p14:creationId xmlns:p14="http://schemas.microsoft.com/office/powerpoint/2010/main" val="3040499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51</a:t>
            </a:fld>
            <a:endParaRPr lang="en-US"/>
          </a:p>
        </p:txBody>
      </p:sp>
      <p:pic>
        <p:nvPicPr>
          <p:cNvPr id="7" name="Picture 6">
            <a:extLst>
              <a:ext uri="{FF2B5EF4-FFF2-40B4-BE49-F238E27FC236}">
                <a16:creationId xmlns:a16="http://schemas.microsoft.com/office/drawing/2014/main" id="{CCAE79D1-A7F5-486D-A668-9FE949405543}"/>
              </a:ext>
            </a:extLst>
          </p:cNvPr>
          <p:cNvPicPr>
            <a:picLocks noChangeAspect="1"/>
          </p:cNvPicPr>
          <p:nvPr/>
        </p:nvPicPr>
        <p:blipFill>
          <a:blip r:embed="rId2"/>
          <a:stretch>
            <a:fillRect/>
          </a:stretch>
        </p:blipFill>
        <p:spPr>
          <a:xfrm>
            <a:off x="225201" y="795789"/>
            <a:ext cx="8693597" cy="3010055"/>
          </a:xfrm>
          <a:prstGeom prst="rect">
            <a:avLst/>
          </a:prstGeom>
        </p:spPr>
      </p:pic>
      <p:sp>
        <p:nvSpPr>
          <p:cNvPr id="8" name="TextBox 7">
            <a:extLst>
              <a:ext uri="{FF2B5EF4-FFF2-40B4-BE49-F238E27FC236}">
                <a16:creationId xmlns:a16="http://schemas.microsoft.com/office/drawing/2014/main" id="{14776CD3-5F30-FC3A-860E-693E4A08B874}"/>
              </a:ext>
            </a:extLst>
          </p:cNvPr>
          <p:cNvSpPr txBox="1"/>
          <p:nvPr/>
        </p:nvSpPr>
        <p:spPr>
          <a:xfrm>
            <a:off x="225201" y="4347711"/>
            <a:ext cx="8300732" cy="338554"/>
          </a:xfrm>
          <a:prstGeom prst="rect">
            <a:avLst/>
          </a:prstGeom>
          <a:noFill/>
        </p:spPr>
        <p:txBody>
          <a:bodyPr wrap="square">
            <a:spAutoFit/>
          </a:bodyPr>
          <a:lstStyle/>
          <a:p>
            <a:r>
              <a:rPr lang="en-US" altLang="zh-CN" sz="1600" dirty="0" err="1"/>
              <a:t>SomeIP</a:t>
            </a:r>
            <a:r>
              <a:rPr lang="en-US" altLang="zh-CN" sz="1600" dirty="0"/>
              <a:t>-SD</a:t>
            </a:r>
            <a:r>
              <a:rPr lang="zh-CN" altLang="en-US" sz="1600" dirty="0"/>
              <a:t>测试脚本可参考：</a:t>
            </a:r>
            <a:r>
              <a:rPr lang="en-US" sz="1600" dirty="0">
                <a:hlinkClick r:id="rId3"/>
              </a:rPr>
              <a:t>SWV / Vision / MFK5_Demo · GitLab (</a:t>
            </a:r>
            <a:r>
              <a:rPr lang="en-US" sz="1600" dirty="0" err="1">
                <a:hlinkClick r:id="rId3"/>
              </a:rPr>
              <a:t>magna.global</a:t>
            </a:r>
            <a:r>
              <a:rPr lang="en-US" sz="1600" dirty="0">
                <a:hlinkClick r:id="rId3"/>
              </a:rPr>
              <a:t>)</a:t>
            </a:r>
            <a:endParaRPr lang="en-US" altLang="zh-CN" sz="1600" dirty="0"/>
          </a:p>
        </p:txBody>
      </p:sp>
    </p:spTree>
    <p:extLst>
      <p:ext uri="{BB962C8B-B14F-4D97-AF65-F5344CB8AC3E}">
        <p14:creationId xmlns:p14="http://schemas.microsoft.com/office/powerpoint/2010/main" val="1994591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52</a:t>
            </a:fld>
            <a:endParaRPr lang="en-US"/>
          </a:p>
        </p:txBody>
      </p:sp>
      <p:pic>
        <p:nvPicPr>
          <p:cNvPr id="7" name="Picture 6">
            <a:extLst>
              <a:ext uri="{FF2B5EF4-FFF2-40B4-BE49-F238E27FC236}">
                <a16:creationId xmlns:a16="http://schemas.microsoft.com/office/drawing/2014/main" id="{F2764D12-8586-B826-C0C7-3EBCF0A8D5BE}"/>
              </a:ext>
            </a:extLst>
          </p:cNvPr>
          <p:cNvPicPr>
            <a:picLocks noChangeAspect="1"/>
          </p:cNvPicPr>
          <p:nvPr/>
        </p:nvPicPr>
        <p:blipFill>
          <a:blip r:embed="rId2"/>
          <a:stretch>
            <a:fillRect/>
          </a:stretch>
        </p:blipFill>
        <p:spPr>
          <a:xfrm>
            <a:off x="0" y="93133"/>
            <a:ext cx="9025161" cy="2655398"/>
          </a:xfrm>
          <a:prstGeom prst="rect">
            <a:avLst/>
          </a:prstGeom>
        </p:spPr>
      </p:pic>
      <p:pic>
        <p:nvPicPr>
          <p:cNvPr id="9" name="Picture 8">
            <a:extLst>
              <a:ext uri="{FF2B5EF4-FFF2-40B4-BE49-F238E27FC236}">
                <a16:creationId xmlns:a16="http://schemas.microsoft.com/office/drawing/2014/main" id="{FA36DD9E-6ABD-17AD-0AEE-1F4118182D57}"/>
              </a:ext>
            </a:extLst>
          </p:cNvPr>
          <p:cNvPicPr>
            <a:picLocks noChangeAspect="1"/>
          </p:cNvPicPr>
          <p:nvPr/>
        </p:nvPicPr>
        <p:blipFill>
          <a:blip r:embed="rId3"/>
          <a:stretch>
            <a:fillRect/>
          </a:stretch>
        </p:blipFill>
        <p:spPr>
          <a:xfrm>
            <a:off x="152400" y="2748531"/>
            <a:ext cx="9025161" cy="2608550"/>
          </a:xfrm>
          <a:prstGeom prst="rect">
            <a:avLst/>
          </a:prstGeom>
        </p:spPr>
      </p:pic>
    </p:spTree>
    <p:extLst>
      <p:ext uri="{BB962C8B-B14F-4D97-AF65-F5344CB8AC3E}">
        <p14:creationId xmlns:p14="http://schemas.microsoft.com/office/powerpoint/2010/main" val="2145713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69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6</a:t>
            </a:fld>
            <a:endParaRPr lang="en-US"/>
          </a:p>
        </p:txBody>
      </p:sp>
      <p:sp>
        <p:nvSpPr>
          <p:cNvPr id="2" name="TextBox 1">
            <a:extLst>
              <a:ext uri="{FF2B5EF4-FFF2-40B4-BE49-F238E27FC236}">
                <a16:creationId xmlns:a16="http://schemas.microsoft.com/office/drawing/2014/main" id="{2464D3DC-8049-FC6A-8D54-0B724DB512E5}"/>
              </a:ext>
            </a:extLst>
          </p:cNvPr>
          <p:cNvSpPr txBox="1"/>
          <p:nvPr/>
        </p:nvSpPr>
        <p:spPr>
          <a:xfrm>
            <a:off x="593369" y="172814"/>
            <a:ext cx="2835631" cy="369332"/>
          </a:xfrm>
          <a:prstGeom prst="rect">
            <a:avLst/>
          </a:prstGeom>
          <a:noFill/>
        </p:spPr>
        <p:txBody>
          <a:bodyPr wrap="square">
            <a:spAutoFit/>
          </a:bodyPr>
          <a:lstStyle/>
          <a:p>
            <a:r>
              <a:rPr lang="en-US" sz="1800" b="0" i="0" dirty="0">
                <a:effectLst/>
                <a:latin typeface="Calibri" panose="020F0502020204030204" pitchFamily="34" charset="0"/>
              </a:rPr>
              <a:t>PDU </a:t>
            </a:r>
            <a:r>
              <a:rPr lang="zh-CN" sz="1800" b="0" i="0" dirty="0">
                <a:effectLst/>
                <a:latin typeface="Microsoft YaHei" panose="020B0503020204020204" pitchFamily="34" charset="-122"/>
              </a:rPr>
              <a:t>是什么</a:t>
            </a:r>
            <a:r>
              <a:rPr lang="zh-CN" altLang="en-US" sz="1800" b="0" i="0" dirty="0">
                <a:effectLst/>
                <a:latin typeface="Microsoft YaHei" panose="020B0503020204020204" pitchFamily="34" charset="-122"/>
              </a:rPr>
              <a:t>？</a:t>
            </a:r>
            <a:endParaRPr lang="en-US" altLang="zh-CN" b="1" dirty="0">
              <a:solidFill>
                <a:srgbClr val="0070C0"/>
              </a:solidFill>
            </a:endParaRPr>
          </a:p>
        </p:txBody>
      </p:sp>
      <p:sp>
        <p:nvSpPr>
          <p:cNvPr id="10" name="TextBox 9">
            <a:extLst>
              <a:ext uri="{FF2B5EF4-FFF2-40B4-BE49-F238E27FC236}">
                <a16:creationId xmlns:a16="http://schemas.microsoft.com/office/drawing/2014/main" id="{3C02BFB5-B04A-EB0F-522A-B1F3267992E1}"/>
              </a:ext>
            </a:extLst>
          </p:cNvPr>
          <p:cNvSpPr txBox="1"/>
          <p:nvPr/>
        </p:nvSpPr>
        <p:spPr>
          <a:xfrm>
            <a:off x="593369" y="735169"/>
            <a:ext cx="8203497" cy="338554"/>
          </a:xfrm>
          <a:prstGeom prst="rect">
            <a:avLst/>
          </a:prstGeom>
          <a:noFill/>
        </p:spPr>
        <p:txBody>
          <a:bodyPr wrap="square">
            <a:spAutoFit/>
          </a:bodyPr>
          <a:lstStyle/>
          <a:p>
            <a:r>
              <a:rPr lang="en-US" altLang="zh-CN" sz="1600" dirty="0"/>
              <a:t>PDU</a:t>
            </a:r>
            <a:r>
              <a:rPr lang="zh-CN" altLang="en-US" sz="1600" dirty="0"/>
              <a:t>（</a:t>
            </a:r>
            <a:r>
              <a:rPr lang="en-US" altLang="zh-CN" sz="1600" dirty="0"/>
              <a:t>Protocol Data Unit</a:t>
            </a:r>
            <a:r>
              <a:rPr lang="zh-CN" altLang="en-US" sz="1600" dirty="0"/>
              <a:t>）是协议层的协议在对等层之间交换的信息叫协议数据单元。</a:t>
            </a:r>
            <a:endParaRPr lang="en-US" sz="1600" dirty="0"/>
          </a:p>
        </p:txBody>
      </p:sp>
      <p:sp>
        <p:nvSpPr>
          <p:cNvPr id="12" name="TextBox 11">
            <a:extLst>
              <a:ext uri="{FF2B5EF4-FFF2-40B4-BE49-F238E27FC236}">
                <a16:creationId xmlns:a16="http://schemas.microsoft.com/office/drawing/2014/main" id="{F34ED40A-2A41-A0DD-5851-EC24D482E481}"/>
              </a:ext>
            </a:extLst>
          </p:cNvPr>
          <p:cNvSpPr txBox="1"/>
          <p:nvPr/>
        </p:nvSpPr>
        <p:spPr>
          <a:xfrm>
            <a:off x="1006117" y="1765037"/>
            <a:ext cx="1905000" cy="369332"/>
          </a:xfrm>
          <a:prstGeom prst="rect">
            <a:avLst/>
          </a:prstGeom>
          <a:noFill/>
        </p:spPr>
        <p:txBody>
          <a:bodyPr wrap="square">
            <a:spAutoFit/>
          </a:bodyPr>
          <a:lstStyle/>
          <a:p>
            <a:r>
              <a:rPr lang="zh-CN" altLang="en-US" dirty="0"/>
              <a:t>封装</a:t>
            </a:r>
            <a:endParaRPr lang="en-US" dirty="0"/>
          </a:p>
        </p:txBody>
      </p:sp>
      <p:sp>
        <p:nvSpPr>
          <p:cNvPr id="14" name="TextBox 13">
            <a:extLst>
              <a:ext uri="{FF2B5EF4-FFF2-40B4-BE49-F238E27FC236}">
                <a16:creationId xmlns:a16="http://schemas.microsoft.com/office/drawing/2014/main" id="{2A39AA56-A404-03B2-C7EB-46297B93E87C}"/>
              </a:ext>
            </a:extLst>
          </p:cNvPr>
          <p:cNvSpPr txBox="1"/>
          <p:nvPr/>
        </p:nvSpPr>
        <p:spPr>
          <a:xfrm>
            <a:off x="2043461" y="1599625"/>
            <a:ext cx="6379283" cy="830997"/>
          </a:xfrm>
          <a:prstGeom prst="rect">
            <a:avLst/>
          </a:prstGeom>
          <a:solidFill>
            <a:schemeClr val="accent2">
              <a:lumMod val="20000"/>
              <a:lumOff val="80000"/>
            </a:schemeClr>
          </a:solidFill>
        </p:spPr>
        <p:txBody>
          <a:bodyPr wrap="square">
            <a:spAutoFit/>
          </a:bodyPr>
          <a:lstStyle/>
          <a:p>
            <a:r>
              <a:rPr lang="zh-CN" altLang="en-US" sz="1600" dirty="0"/>
              <a:t>数据要通过网络进行传输，要从高层一层一层向下传送，如果一个主机要传送数据到别的主机，在发送端需要先把数据包装到一个特殊协议数据包中，逐层添加头部信息，这个过程叫封装</a:t>
            </a:r>
            <a:endParaRPr lang="en-US" sz="1600" dirty="0"/>
          </a:p>
        </p:txBody>
      </p:sp>
      <p:sp>
        <p:nvSpPr>
          <p:cNvPr id="17" name="TextBox 16">
            <a:extLst>
              <a:ext uri="{FF2B5EF4-FFF2-40B4-BE49-F238E27FC236}">
                <a16:creationId xmlns:a16="http://schemas.microsoft.com/office/drawing/2014/main" id="{83921A1D-B347-35AE-253F-E3E86EC92028}"/>
              </a:ext>
            </a:extLst>
          </p:cNvPr>
          <p:cNvSpPr txBox="1"/>
          <p:nvPr/>
        </p:nvSpPr>
        <p:spPr>
          <a:xfrm>
            <a:off x="948969" y="3555580"/>
            <a:ext cx="927100" cy="369332"/>
          </a:xfrm>
          <a:prstGeom prst="rect">
            <a:avLst/>
          </a:prstGeom>
          <a:noFill/>
        </p:spPr>
        <p:txBody>
          <a:bodyPr wrap="square">
            <a:spAutoFit/>
          </a:bodyPr>
          <a:lstStyle/>
          <a:p>
            <a:r>
              <a:rPr lang="zh-CN" altLang="en-US" dirty="0"/>
              <a:t>解封装</a:t>
            </a:r>
            <a:endParaRPr lang="en-US" dirty="0"/>
          </a:p>
        </p:txBody>
      </p:sp>
      <p:sp>
        <p:nvSpPr>
          <p:cNvPr id="19" name="TextBox 18">
            <a:extLst>
              <a:ext uri="{FF2B5EF4-FFF2-40B4-BE49-F238E27FC236}">
                <a16:creationId xmlns:a16="http://schemas.microsoft.com/office/drawing/2014/main" id="{FFFBDB46-5D1C-0413-A4A6-CA2E95E773F4}"/>
              </a:ext>
            </a:extLst>
          </p:cNvPr>
          <p:cNvSpPr txBox="1"/>
          <p:nvPr/>
        </p:nvSpPr>
        <p:spPr>
          <a:xfrm>
            <a:off x="2055810" y="3411837"/>
            <a:ext cx="6379283" cy="830997"/>
          </a:xfrm>
          <a:prstGeom prst="rect">
            <a:avLst/>
          </a:prstGeom>
          <a:solidFill>
            <a:schemeClr val="accent2">
              <a:lumMod val="20000"/>
              <a:lumOff val="80000"/>
            </a:schemeClr>
          </a:solidFill>
        </p:spPr>
        <p:txBody>
          <a:bodyPr wrap="square">
            <a:spAutoFit/>
          </a:bodyPr>
          <a:lstStyle/>
          <a:p>
            <a:r>
              <a:rPr lang="zh-CN" altLang="en-US" sz="1600" dirty="0"/>
              <a:t>数据被传送到接收设备，接收设备需要将添加的信息进行删除，根据报头决定将数据沿协议栈向上传给合适的应用程序，这样的过程叫做解封装。</a:t>
            </a:r>
            <a:endParaRPr lang="en-US" sz="1600" dirty="0"/>
          </a:p>
        </p:txBody>
      </p:sp>
    </p:spTree>
    <p:extLst>
      <p:ext uri="{BB962C8B-B14F-4D97-AF65-F5344CB8AC3E}">
        <p14:creationId xmlns:p14="http://schemas.microsoft.com/office/powerpoint/2010/main" val="159306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7</a:t>
            </a:fld>
            <a:endParaRPr lang="en-US"/>
          </a:p>
        </p:txBody>
      </p:sp>
      <p:pic>
        <p:nvPicPr>
          <p:cNvPr id="3" name="Picture 2">
            <a:extLst>
              <a:ext uri="{FF2B5EF4-FFF2-40B4-BE49-F238E27FC236}">
                <a16:creationId xmlns:a16="http://schemas.microsoft.com/office/drawing/2014/main" id="{1C398D6A-8106-738A-AA86-8086DAD249F9}"/>
              </a:ext>
            </a:extLst>
          </p:cNvPr>
          <p:cNvPicPr>
            <a:picLocks noChangeAspect="1"/>
          </p:cNvPicPr>
          <p:nvPr/>
        </p:nvPicPr>
        <p:blipFill>
          <a:blip r:embed="rId2"/>
          <a:stretch>
            <a:fillRect/>
          </a:stretch>
        </p:blipFill>
        <p:spPr>
          <a:xfrm>
            <a:off x="847126" y="560651"/>
            <a:ext cx="6993088" cy="4146816"/>
          </a:xfrm>
          <a:prstGeom prst="rect">
            <a:avLst/>
          </a:prstGeom>
        </p:spPr>
      </p:pic>
    </p:spTree>
    <p:extLst>
      <p:ext uri="{BB962C8B-B14F-4D97-AF65-F5344CB8AC3E}">
        <p14:creationId xmlns:p14="http://schemas.microsoft.com/office/powerpoint/2010/main" val="263882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8</a:t>
            </a:fld>
            <a:endParaRPr lang="en-US"/>
          </a:p>
        </p:txBody>
      </p:sp>
      <p:pic>
        <p:nvPicPr>
          <p:cNvPr id="1026" name="Picture 2">
            <a:extLst>
              <a:ext uri="{FF2B5EF4-FFF2-40B4-BE49-F238E27FC236}">
                <a16:creationId xmlns:a16="http://schemas.microsoft.com/office/drawing/2014/main" id="{3C80B35F-BFAD-1311-FBD2-4D06356E4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8" y="609935"/>
            <a:ext cx="6688660" cy="3904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369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5FFCB8-E3AF-D035-752F-1B4696A6C700}"/>
              </a:ext>
            </a:extLst>
          </p:cNvPr>
          <p:cNvSpPr>
            <a:spLocks noGrp="1"/>
          </p:cNvSpPr>
          <p:nvPr>
            <p:ph type="dt" sz="half" idx="14"/>
          </p:nvPr>
        </p:nvSpPr>
        <p:spPr/>
        <p:txBody>
          <a:bodyPr/>
          <a:lstStyle/>
          <a:p>
            <a:fld id="{74D72517-5142-4289-A427-2E5EE479536F}" type="datetime1">
              <a:rPr lang="en-US" smtClean="0"/>
              <a:t>9/24/2024</a:t>
            </a:fld>
            <a:endParaRPr lang="en-US" dirty="0"/>
          </a:p>
        </p:txBody>
      </p:sp>
      <p:sp>
        <p:nvSpPr>
          <p:cNvPr id="5" name="Footer Placeholder 4">
            <a:extLst>
              <a:ext uri="{FF2B5EF4-FFF2-40B4-BE49-F238E27FC236}">
                <a16:creationId xmlns:a16="http://schemas.microsoft.com/office/drawing/2014/main" id="{D44C6C66-5693-A8A2-0915-C19E31113F32}"/>
              </a:ext>
            </a:extLst>
          </p:cNvPr>
          <p:cNvSpPr>
            <a:spLocks noGrp="1"/>
          </p:cNvSpPr>
          <p:nvPr>
            <p:ph type="ftr" sz="quarter" idx="15"/>
          </p:nvPr>
        </p:nvSpPr>
        <p:spPr/>
        <p:txBody>
          <a:bodyPr/>
          <a:lstStyle/>
          <a:p>
            <a:r>
              <a:rPr lang="en-US"/>
              <a:t>Disclosure or duplication without consent is prohibited</a:t>
            </a:r>
            <a:endParaRPr lang="en-US" dirty="0"/>
          </a:p>
        </p:txBody>
      </p:sp>
      <p:sp>
        <p:nvSpPr>
          <p:cNvPr id="6" name="Slide Number Placeholder 5">
            <a:extLst>
              <a:ext uri="{FF2B5EF4-FFF2-40B4-BE49-F238E27FC236}">
                <a16:creationId xmlns:a16="http://schemas.microsoft.com/office/drawing/2014/main" id="{628079A4-419A-533F-5121-E3B177D0C5C8}"/>
              </a:ext>
            </a:extLst>
          </p:cNvPr>
          <p:cNvSpPr>
            <a:spLocks noGrp="1"/>
          </p:cNvSpPr>
          <p:nvPr>
            <p:ph type="sldNum" sz="quarter" idx="16"/>
          </p:nvPr>
        </p:nvSpPr>
        <p:spPr/>
        <p:txBody>
          <a:bodyPr/>
          <a:lstStyle/>
          <a:p>
            <a:fld id="{F5D92379-A8A0-4F2A-B1DF-F7F7112BE264}" type="slidenum">
              <a:rPr lang="en-US" smtClean="0"/>
              <a:pPr/>
              <a:t>9</a:t>
            </a:fld>
            <a:endParaRPr lang="en-US"/>
          </a:p>
        </p:txBody>
      </p:sp>
      <p:grpSp>
        <p:nvGrpSpPr>
          <p:cNvPr id="13" name="Group 12">
            <a:extLst>
              <a:ext uri="{FF2B5EF4-FFF2-40B4-BE49-F238E27FC236}">
                <a16:creationId xmlns:a16="http://schemas.microsoft.com/office/drawing/2014/main" id="{3A6AEAB2-5A82-CA9C-98C7-CD8537EE6596}"/>
              </a:ext>
            </a:extLst>
          </p:cNvPr>
          <p:cNvGrpSpPr/>
          <p:nvPr/>
        </p:nvGrpSpPr>
        <p:grpSpPr>
          <a:xfrm>
            <a:off x="182901" y="723813"/>
            <a:ext cx="8778197" cy="3674168"/>
            <a:chOff x="182901" y="723813"/>
            <a:chExt cx="8778197" cy="3674168"/>
          </a:xfrm>
        </p:grpSpPr>
        <p:pic>
          <p:nvPicPr>
            <p:cNvPr id="3" name="Picture 2">
              <a:extLst>
                <a:ext uri="{FF2B5EF4-FFF2-40B4-BE49-F238E27FC236}">
                  <a16:creationId xmlns:a16="http://schemas.microsoft.com/office/drawing/2014/main" id="{3B1D45EC-AF7F-559B-AAFB-92F658708477}"/>
                </a:ext>
              </a:extLst>
            </p:cNvPr>
            <p:cNvPicPr>
              <a:picLocks noChangeAspect="1"/>
            </p:cNvPicPr>
            <p:nvPr/>
          </p:nvPicPr>
          <p:blipFill>
            <a:blip r:embed="rId2"/>
            <a:stretch>
              <a:fillRect/>
            </a:stretch>
          </p:blipFill>
          <p:spPr>
            <a:xfrm>
              <a:off x="182901" y="1575253"/>
              <a:ext cx="8778197" cy="2822728"/>
            </a:xfrm>
            <a:prstGeom prst="rect">
              <a:avLst/>
            </a:prstGeom>
          </p:spPr>
        </p:pic>
        <p:sp>
          <p:nvSpPr>
            <p:cNvPr id="7" name="TextBox 6">
              <a:extLst>
                <a:ext uri="{FF2B5EF4-FFF2-40B4-BE49-F238E27FC236}">
                  <a16:creationId xmlns:a16="http://schemas.microsoft.com/office/drawing/2014/main" id="{D1F2145F-6497-5ADE-001A-A057F90C0505}"/>
                </a:ext>
              </a:extLst>
            </p:cNvPr>
            <p:cNvSpPr txBox="1"/>
            <p:nvPr/>
          </p:nvSpPr>
          <p:spPr>
            <a:xfrm>
              <a:off x="1329267" y="723813"/>
              <a:ext cx="2497666" cy="369332"/>
            </a:xfrm>
            <a:prstGeom prst="rect">
              <a:avLst/>
            </a:prstGeom>
            <a:solidFill>
              <a:schemeClr val="accent6">
                <a:lumMod val="20000"/>
                <a:lumOff val="80000"/>
              </a:schemeClr>
            </a:solidFill>
          </p:spPr>
          <p:txBody>
            <a:bodyPr wrap="square" rtlCol="0">
              <a:spAutoFit/>
            </a:bodyPr>
            <a:lstStyle/>
            <a:p>
              <a:r>
                <a:rPr lang="zh-CN" altLang="en-US" dirty="0"/>
                <a:t>一个</a:t>
              </a:r>
              <a:r>
                <a:rPr lang="en-US" altLang="zh-CN" dirty="0"/>
                <a:t>Ethernet Packet</a:t>
              </a:r>
              <a:endParaRPr lang="en-US" dirty="0"/>
            </a:p>
          </p:txBody>
        </p:sp>
        <p:cxnSp>
          <p:nvCxnSpPr>
            <p:cNvPr id="9" name="Straight Arrow Connector 8">
              <a:extLst>
                <a:ext uri="{FF2B5EF4-FFF2-40B4-BE49-F238E27FC236}">
                  <a16:creationId xmlns:a16="http://schemas.microsoft.com/office/drawing/2014/main" id="{7D9A1410-0630-13FE-27A0-3DA530F628AE}"/>
                </a:ext>
              </a:extLst>
            </p:cNvPr>
            <p:cNvCxnSpPr>
              <a:cxnSpLocks/>
            </p:cNvCxnSpPr>
            <p:nvPr/>
          </p:nvCxnSpPr>
          <p:spPr>
            <a:xfrm>
              <a:off x="2294467" y="1202267"/>
              <a:ext cx="0" cy="5926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47805"/>
      </p:ext>
    </p:extLst>
  </p:cSld>
  <p:clrMapOvr>
    <a:masterClrMapping/>
  </p:clrMapOvr>
</p:sld>
</file>

<file path=ppt/theme/theme1.xml><?xml version="1.0" encoding="utf-8"?>
<a:theme xmlns:a="http://schemas.openxmlformats.org/drawingml/2006/main" name="Office Theme">
  <a:themeElements>
    <a:clrScheme name="Magna Corporate 2012">
      <a:dk1>
        <a:srgbClr val="000000"/>
      </a:dk1>
      <a:lt1>
        <a:srgbClr val="FFFFFF"/>
      </a:lt1>
      <a:dk2>
        <a:srgbClr val="000000"/>
      </a:dk2>
      <a:lt2>
        <a:srgbClr val="888B8D"/>
      </a:lt2>
      <a:accent1>
        <a:srgbClr val="4298B5"/>
      </a:accent1>
      <a:accent2>
        <a:srgbClr val="B7BF10"/>
      </a:accent2>
      <a:accent3>
        <a:srgbClr val="ED8B00"/>
      </a:accent3>
      <a:accent4>
        <a:srgbClr val="FFD100"/>
      </a:accent4>
      <a:accent5>
        <a:srgbClr val="9B945F"/>
      </a:accent5>
      <a:accent6>
        <a:srgbClr val="DA291C"/>
      </a:accent6>
      <a:hlink>
        <a:srgbClr val="4298B5"/>
      </a:hlink>
      <a:folHlink>
        <a:srgbClr val="B7BF1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E89D508F544A498DE48A82C24F2AD8" ma:contentTypeVersion="20" ma:contentTypeDescription="Create a new document." ma:contentTypeScope="" ma:versionID="f1f8f1e2cf1a4f20c3e23c81f884aebf">
  <xsd:schema xmlns:xsd="http://www.w3.org/2001/XMLSchema" xmlns:xs="http://www.w3.org/2001/XMLSchema" xmlns:p="http://schemas.microsoft.com/office/2006/metadata/properties" xmlns:ns2="3fdbea0a-55a3-4a3e-8bf3-955c1ac0186e" xmlns:ns3="bad8b8d4-67c5-4e00-9db4-f0fc80f67402" targetNamespace="http://schemas.microsoft.com/office/2006/metadata/properties" ma:root="true" ma:fieldsID="7ef5a13d5bd14eddd3ed65fb99f035c4" ns2:_="" ns3:_="">
    <xsd:import namespace="3fdbea0a-55a3-4a3e-8bf3-955c1ac0186e"/>
    <xsd:import namespace="bad8b8d4-67c5-4e00-9db4-f0fc80f67402"/>
    <xsd:element name="properties">
      <xsd:complexType>
        <xsd:sequence>
          <xsd:element name="documentManagement">
            <xsd:complexType>
              <xsd:all>
                <xsd:element ref="ns2:MediaServiceMetadata" minOccurs="0"/>
                <xsd:element ref="ns2:MediaServiceFastMetadata" minOccurs="0"/>
                <xsd:element ref="ns3:i61cdcccfd2744ae8ff3ebd994395c1f" minOccurs="0"/>
                <xsd:element ref="ns3:TaxCatchAll" minOccurs="0"/>
                <xsd:element ref="ns3:icf8d681dc0342dfa9e06bc4260d5de4" minOccurs="0"/>
                <xsd:element ref="ns3:ebec93d114174f13af42628990661a5c"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bea0a-55a3-4a3e-8bf3-955c1ac018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d8b8d4-67c5-4e00-9db4-f0fc80f67402" elementFormDefault="qualified">
    <xsd:import namespace="http://schemas.microsoft.com/office/2006/documentManagement/types"/>
    <xsd:import namespace="http://schemas.microsoft.com/office/infopath/2007/PartnerControls"/>
    <xsd:element name="i61cdcccfd2744ae8ff3ebd994395c1f" ma:index="11" nillable="true" ma:taxonomy="true" ma:internalName="i61cdcccfd2744ae8ff3ebd994395c1f" ma:taxonomyFieldName="MagnaGroup" ma:displayName="Magna Group" ma:readOnly="false" ma:default="" ma:fieldId="{261cdccc-fd27-44ae-8ff3-ebd994395c1f}" ma:sspId="08f9e725-1858-4208-86f0-efa5f6cd6a36" ma:termSetId="d0b00548-679e-418e-a9e3-3bec0bb3114b" ma:anchorId="1f608f91-81e5-4b8b-a62f-4f3828360cb8" ma:open="false" ma:isKeyword="false">
      <xsd:complexType>
        <xsd:sequence>
          <xsd:element ref="pc:Terms" minOccurs="0" maxOccurs="1"/>
        </xsd:sequence>
      </xsd:complexType>
    </xsd:element>
    <xsd:element name="TaxCatchAll" ma:index="12" nillable="true" ma:displayName="Taxonomy Catch All Column" ma:hidden="true" ma:list="{652f97a7-1e5e-4068-9b78-c6eea26ec8e9}" ma:internalName="TaxCatchAll" ma:showField="CatchAllData" ma:web="bad8b8d4-67c5-4e00-9db4-f0fc80f67402">
      <xsd:complexType>
        <xsd:complexContent>
          <xsd:extension base="dms:MultiChoiceLookup">
            <xsd:sequence>
              <xsd:element name="Value" type="dms:Lookup" maxOccurs="unbounded" minOccurs="0" nillable="true"/>
            </xsd:sequence>
          </xsd:extension>
        </xsd:complexContent>
      </xsd:complexType>
    </xsd:element>
    <xsd:element name="icf8d681dc0342dfa9e06bc4260d5de4" ma:index="14" nillable="true" ma:taxonomy="true" ma:internalName="icf8d681dc0342dfa9e06bc4260d5de4" ma:taxonomyFieldName="MagnaFunction" ma:displayName="Magna Function" ma:default="" ma:fieldId="{2cf8d681-dc03-42df-a9e0-6bc4260d5de4}" ma:taxonomyMulti="true" ma:sspId="08f9e725-1858-4208-86f0-efa5f6cd6a36" ma:termSetId="d0b00548-679e-418e-a9e3-3bec0bb3114b" ma:anchorId="58681f0e-a626-49fd-990a-1e97a0da3111" ma:open="false" ma:isKeyword="false">
      <xsd:complexType>
        <xsd:sequence>
          <xsd:element ref="pc:Terms" minOccurs="0" maxOccurs="1"/>
        </xsd:sequence>
      </xsd:complexType>
    </xsd:element>
    <xsd:element name="ebec93d114174f13af42628990661a5c" ma:index="16" nillable="true" ma:taxonomy="true" ma:internalName="ebec93d114174f13af42628990661a5c" ma:taxonomyFieldName="MagnaCapability" ma:displayName="Magna Capability" ma:default="" ma:fieldId="{ebec93d1-1417-4f13-af42-628990661a5c}" ma:sspId="08f9e725-1858-4208-86f0-efa5f6cd6a36" ma:termSetId="f3e3da14-661a-4dc8-a3dd-b09aeff8c91d" ma:anchorId="00000000-0000-0000-0000-000000000000" ma:open="false" ma:isKeyword="false">
      <xsd:complexType>
        <xsd:sequence>
          <xsd:element ref="pc:Terms" minOccurs="0" maxOccurs="1"/>
        </xsd:sequence>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ad8b8d4-67c5-4e00-9db4-f0fc80f67402">
      <Value>36</Value>
      <Value>8</Value>
      <Value>49</Value>
    </TaxCatchAll>
    <i61cdcccfd2744ae8ff3ebd994395c1f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b1a6218b-6818-472c-b220-ceb916bc3023</TermId>
        </TermInfo>
      </Terms>
    </i61cdcccfd2744ae8ff3ebd994395c1f>
    <ebec93d114174f13af42628990661a5c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b74361fa-6d43-4a63-85f9-5d2fc5e8b562</TermId>
        </TermInfo>
      </Terms>
    </ebec93d114174f13af42628990661a5c>
    <icf8d681dc0342dfa9e06bc4260d5de4 xmlns="bad8b8d4-67c5-4e00-9db4-f0fc80f67402">
      <Terms xmlns="http://schemas.microsoft.com/office/infopath/2007/PartnerControls">
        <TermInfo xmlns="http://schemas.microsoft.com/office/infopath/2007/PartnerControls">
          <TermName xmlns="http://schemas.microsoft.com/office/infopath/2007/PartnerControls">Business Development (BD)</TermName>
          <TermId xmlns="http://schemas.microsoft.com/office/infopath/2007/PartnerControls">14553e7c-ab5c-4843-99de-51e608fd6e6f</TermId>
        </TermInfo>
      </Terms>
    </icf8d681dc0342dfa9e06bc4260d5de4>
    <SharedWithUsers xmlns="bad8b8d4-67c5-4e00-9db4-f0fc80f67402">
      <UserInfo>
        <DisplayName>Merced, Paul</DisplayName>
        <AccountId>83301</AccountId>
        <AccountType/>
      </UserInfo>
    </SharedWithUsers>
  </documentManagement>
</p:properties>
</file>

<file path=customXml/itemProps1.xml><?xml version="1.0" encoding="utf-8"?>
<ds:datastoreItem xmlns:ds="http://schemas.openxmlformats.org/officeDocument/2006/customXml" ds:itemID="{5B6E8C7B-689B-4FCF-BFC6-40CCD65DCF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bea0a-55a3-4a3e-8bf3-955c1ac0186e"/>
    <ds:schemaRef ds:uri="bad8b8d4-67c5-4e00-9db4-f0fc80f674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115992-E660-4A19-AEE1-3A209BCC3431}">
  <ds:schemaRefs>
    <ds:schemaRef ds:uri="http://schemas.microsoft.com/sharepoint/v3/contenttype/forms"/>
  </ds:schemaRefs>
</ds:datastoreItem>
</file>

<file path=customXml/itemProps3.xml><?xml version="1.0" encoding="utf-8"?>
<ds:datastoreItem xmlns:ds="http://schemas.openxmlformats.org/officeDocument/2006/customXml" ds:itemID="{9ECC1C64-48BF-44B2-A0CE-B99DABAFA18A}">
  <ds:schemaRefs>
    <ds:schemaRef ds:uri="http://purl.org/dc/elements/1.1/"/>
    <ds:schemaRef ds:uri="http://schemas.microsoft.com/office/2006/metadata/properties"/>
    <ds:schemaRef ds:uri="90f54ff8-faeb-4f8d-8f15-a82d02e686d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5cce504-affb-46f1-acd7-4b68ff619e4f"/>
    <ds:schemaRef ds:uri="http://www.w3.org/XML/1998/namespace"/>
    <ds:schemaRef ds:uri="http://purl.org/dc/dcmitype/"/>
    <ds:schemaRef ds:uri="f9e061ca-a192-4a80-af18-a0b023a5f261"/>
    <ds:schemaRef ds:uri="0c4edfa7-d762-46e1-845a-7fe488719a44"/>
    <ds:schemaRef ds:uri="bad8b8d4-67c5-4e00-9db4-f0fc80f67402"/>
  </ds:schemaRefs>
</ds:datastoreItem>
</file>

<file path=docProps/app.xml><?xml version="1.0" encoding="utf-8"?>
<Properties xmlns="http://schemas.openxmlformats.org/officeDocument/2006/extended-properties" xmlns:vt="http://schemas.openxmlformats.org/officeDocument/2006/docPropsVTypes">
  <Template/>
  <TotalTime>0</TotalTime>
  <Words>3351</Words>
  <Application>Microsoft Office PowerPoint</Application>
  <PresentationFormat>On-screen Show (16:9)</PresentationFormat>
  <Paragraphs>292</Paragraphs>
  <Slides>53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Microsoft YaHei</vt:lpstr>
      <vt:lpstr>PingFang SC</vt:lpstr>
      <vt:lpstr>Arial</vt:lpstr>
      <vt:lpstr>Calibri</vt:lpstr>
      <vt:lpstr>Office Theme</vt:lpstr>
      <vt:lpstr> Some IP Protocol of Ethernet</vt:lpstr>
      <vt:lpstr>PowerPoint Presentation</vt:lpstr>
      <vt:lpstr>Some IP 协议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PowerPoint Template</dc:title>
  <dc:creator/>
  <cp:lastModifiedBy/>
  <cp:revision>1</cp:revision>
  <dcterms:created xsi:type="dcterms:W3CDTF">2013-07-29T13:34:36Z</dcterms:created>
  <dcterms:modified xsi:type="dcterms:W3CDTF">2024-09-24T03:22:30Z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0x010100DCE89D508F544A498DE48A82C24F2AD8</vt:lpwstr>
  </property>
  <property fmtid="{D5CDD505-2E9C-101B-9397-08002B2CF9AE}" pid="3" name="MSIP_Label_e798273d-f5aa-46da-8e10-241f6dcd5f2d_Enabled">
    <vt:lpwstr>true</vt:lpwstr>
  </property>
  <property fmtid="{D5CDD505-2E9C-101B-9397-08002B2CF9AE}" pid="4" name="MSIP_Label_e798273d-f5aa-46da-8e10-241f6dcd5f2d_SetDate">
    <vt:lpwstr>2021-03-09T18:23:13Z</vt:lpwstr>
  </property>
  <property fmtid="{D5CDD505-2E9C-101B-9397-08002B2CF9AE}" pid="5" name="MSIP_Label_e798273d-f5aa-46da-8e10-241f6dcd5f2d_Method">
    <vt:lpwstr>Standard</vt:lpwstr>
  </property>
  <property fmtid="{D5CDD505-2E9C-101B-9397-08002B2CF9AE}" pid="6" name="MSIP_Label_e798273d-f5aa-46da-8e10-241f6dcd5f2d_Name">
    <vt:lpwstr>e798273d-f5aa-46da-8e10-241f6dcd5f2d</vt:lpwstr>
  </property>
  <property fmtid="{D5CDD505-2E9C-101B-9397-08002B2CF9AE}" pid="7" name="MSIP_Label_e798273d-f5aa-46da-8e10-241f6dcd5f2d_SiteId">
    <vt:lpwstr>c760270c-f3da-4cfa-9737-03808ef5579f</vt:lpwstr>
  </property>
  <property fmtid="{D5CDD505-2E9C-101B-9397-08002B2CF9AE}" pid="8" name="MSIP_Label_e798273d-f5aa-46da-8e10-241f6dcd5f2d_ActionId">
    <vt:lpwstr/>
  </property>
  <property fmtid="{D5CDD505-2E9C-101B-9397-08002B2CF9AE}" pid="9" name="MSIP_Label_e798273d-f5aa-46da-8e10-241f6dcd5f2d_ContentBits">
    <vt:lpwstr>0</vt:lpwstr>
  </property>
  <property fmtid="{D5CDD505-2E9C-101B-9397-08002B2CF9AE}" pid="10" name="MediaServiceImageTags">
    <vt:lpwstr/>
  </property>
  <property fmtid="{D5CDD505-2E9C-101B-9397-08002B2CF9AE}" pid="11" name="Language">
    <vt:lpwstr/>
  </property>
  <property fmtid="{D5CDD505-2E9C-101B-9397-08002B2CF9AE}" pid="12" name="MagnaCapability">
    <vt:lpwstr>36;#Electronics|b74361fa-6d43-4a63-85f9-5d2fc5e8b562</vt:lpwstr>
  </property>
  <property fmtid="{D5CDD505-2E9C-101B-9397-08002B2CF9AE}" pid="13" name="MagnaGroup">
    <vt:lpwstr>8;#Electronics|b1a6218b-6818-472c-b220-ceb916bc3023</vt:lpwstr>
  </property>
  <property fmtid="{D5CDD505-2E9C-101B-9397-08002B2CF9AE}" pid="14" name="MagnaFunction">
    <vt:lpwstr>49;#Business Development (BD)|14553e7c-ab5c-4843-99de-51e608fd6e6f</vt:lpwstr>
  </property>
</Properties>
</file>